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5" r:id="rId6"/>
    <p:sldId id="266" r:id="rId7"/>
    <p:sldId id="260" r:id="rId8"/>
    <p:sldId id="268" r:id="rId9"/>
    <p:sldId id="269" r:id="rId10"/>
    <p:sldId id="262" r:id="rId11"/>
    <p:sldId id="273" r:id="rId12"/>
    <p:sldId id="274" r:id="rId13"/>
    <p:sldId id="267" r:id="rId14"/>
    <p:sldId id="275" r:id="rId15"/>
    <p:sldId id="276" r:id="rId16"/>
    <p:sldId id="277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95C677E-6C32-463D-9600-114785ED7400}" v="1" dt="2024-08-10T22:59:52.19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7" autoAdjust="0"/>
    <p:restoredTop sz="94660"/>
  </p:normalViewPr>
  <p:slideViewPr>
    <p:cSldViewPr snapToGrid="0">
      <p:cViewPr varScale="1">
        <p:scale>
          <a:sx n="79" d="100"/>
          <a:sy n="79" d="100"/>
        </p:scale>
        <p:origin x="835" y="41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microsoft.com/office/2015/10/relationships/revisionInfo" Target="revisionInfo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Lloyd Collins" userId="79c9dc7c7d1fdc4d" providerId="LiveId" clId="{D95C677E-6C32-463D-9600-114785ED7400}"/>
    <pc:docChg chg="custSel modSld">
      <pc:chgData name="Lloyd Collins" userId="79c9dc7c7d1fdc4d" providerId="LiveId" clId="{D95C677E-6C32-463D-9600-114785ED7400}" dt="2024-08-14T20:04:26.494" v="35" actId="20577"/>
      <pc:docMkLst>
        <pc:docMk/>
      </pc:docMkLst>
      <pc:sldChg chg="addSp delSp modSp mod">
        <pc:chgData name="Lloyd Collins" userId="79c9dc7c7d1fdc4d" providerId="LiveId" clId="{D95C677E-6C32-463D-9600-114785ED7400}" dt="2024-08-10T23:01:06.891" v="6" actId="21"/>
        <pc:sldMkLst>
          <pc:docMk/>
          <pc:sldMk cId="762165816" sldId="256"/>
        </pc:sldMkLst>
        <pc:spChg chg="del mod">
          <ac:chgData name="Lloyd Collins" userId="79c9dc7c7d1fdc4d" providerId="LiveId" clId="{D95C677E-6C32-463D-9600-114785ED7400}" dt="2024-08-10T23:01:06.891" v="6" actId="21"/>
          <ac:spMkLst>
            <pc:docMk/>
            <pc:sldMk cId="762165816" sldId="256"/>
            <ac:spMk id="2" creationId="{AF99C608-FE43-3E87-2A7D-6190FD5EDD0F}"/>
          </ac:spMkLst>
        </pc:spChg>
        <pc:picChg chg="del">
          <ac:chgData name="Lloyd Collins" userId="79c9dc7c7d1fdc4d" providerId="LiveId" clId="{D95C677E-6C32-463D-9600-114785ED7400}" dt="2024-08-10T22:58:33.717" v="0" actId="478"/>
          <ac:picMkLst>
            <pc:docMk/>
            <pc:sldMk cId="762165816" sldId="256"/>
            <ac:picMk id="4" creationId="{028B60B4-E6B2-C771-3B3E-C7B72E68BD9F}"/>
          </ac:picMkLst>
        </pc:picChg>
        <pc:picChg chg="add mod">
          <ac:chgData name="Lloyd Collins" userId="79c9dc7c7d1fdc4d" providerId="LiveId" clId="{D95C677E-6C32-463D-9600-114785ED7400}" dt="2024-08-10T23:00:54.361" v="4" actId="1076"/>
          <ac:picMkLst>
            <pc:docMk/>
            <pc:sldMk cId="762165816" sldId="256"/>
            <ac:picMk id="5" creationId="{63FF0F28-9B95-B910-1E53-E659B57CDB87}"/>
          </ac:picMkLst>
        </pc:picChg>
      </pc:sldChg>
      <pc:sldChg chg="modSp mod">
        <pc:chgData name="Lloyd Collins" userId="79c9dc7c7d1fdc4d" providerId="LiveId" clId="{D95C677E-6C32-463D-9600-114785ED7400}" dt="2024-08-14T20:04:26.494" v="35" actId="20577"/>
        <pc:sldMkLst>
          <pc:docMk/>
          <pc:sldMk cId="3903489017" sldId="259"/>
        </pc:sldMkLst>
        <pc:spChg chg="mod">
          <ac:chgData name="Lloyd Collins" userId="79c9dc7c7d1fdc4d" providerId="LiveId" clId="{D95C677E-6C32-463D-9600-114785ED7400}" dt="2024-08-11T23:39:02.711" v="34" actId="20577"/>
          <ac:spMkLst>
            <pc:docMk/>
            <pc:sldMk cId="3903489017" sldId="259"/>
            <ac:spMk id="2" creationId="{97D235BE-AF33-7C82-02E0-FBD1695991E3}"/>
          </ac:spMkLst>
        </pc:spChg>
        <pc:spChg chg="mod">
          <ac:chgData name="Lloyd Collins" userId="79c9dc7c7d1fdc4d" providerId="LiveId" clId="{D95C677E-6C32-463D-9600-114785ED7400}" dt="2024-08-14T20:04:26.494" v="35" actId="20577"/>
          <ac:spMkLst>
            <pc:docMk/>
            <pc:sldMk cId="3903489017" sldId="259"/>
            <ac:spMk id="8" creationId="{34579145-E91A-DBAD-C18A-78711843C56E}"/>
          </ac:spMkLst>
        </pc:spChg>
      </pc:sldChg>
      <pc:sldChg chg="modSp mod">
        <pc:chgData name="Lloyd Collins" userId="79c9dc7c7d1fdc4d" providerId="LiveId" clId="{D95C677E-6C32-463D-9600-114785ED7400}" dt="2024-08-11T19:56:33.502" v="32" actId="20577"/>
        <pc:sldMkLst>
          <pc:docMk/>
          <pc:sldMk cId="138819064" sldId="265"/>
        </pc:sldMkLst>
        <pc:spChg chg="mod">
          <ac:chgData name="Lloyd Collins" userId="79c9dc7c7d1fdc4d" providerId="LiveId" clId="{D95C677E-6C32-463D-9600-114785ED7400}" dt="2024-08-11T19:56:33.502" v="32" actId="20577"/>
          <ac:spMkLst>
            <pc:docMk/>
            <pc:sldMk cId="138819064" sldId="265"/>
            <ac:spMk id="2" creationId="{627F1DD0-4EAE-1C70-5A30-34D6E2ED17E8}"/>
          </ac:spMkLst>
        </pc:spChg>
        <pc:spChg chg="mod">
          <ac:chgData name="Lloyd Collins" userId="79c9dc7c7d1fdc4d" providerId="LiveId" clId="{D95C677E-6C32-463D-9600-114785ED7400}" dt="2024-08-10T23:04:30.228" v="13" actId="20577"/>
          <ac:spMkLst>
            <pc:docMk/>
            <pc:sldMk cId="138819064" sldId="265"/>
            <ac:spMk id="11" creationId="{ED209C74-F5EE-2418-C6F4-86F09B744B47}"/>
          </ac:spMkLst>
        </pc:spChg>
      </pc:sldChg>
      <pc:sldChg chg="modSp mod">
        <pc:chgData name="Lloyd Collins" userId="79c9dc7c7d1fdc4d" providerId="LiveId" clId="{D95C677E-6C32-463D-9600-114785ED7400}" dt="2024-08-11T19:56:56.550" v="33" actId="20577"/>
        <pc:sldMkLst>
          <pc:docMk/>
          <pc:sldMk cId="3486154496" sldId="266"/>
        </pc:sldMkLst>
        <pc:spChg chg="mod">
          <ac:chgData name="Lloyd Collins" userId="79c9dc7c7d1fdc4d" providerId="LiveId" clId="{D95C677E-6C32-463D-9600-114785ED7400}" dt="2024-08-11T19:56:56.550" v="33" actId="20577"/>
          <ac:spMkLst>
            <pc:docMk/>
            <pc:sldMk cId="3486154496" sldId="266"/>
            <ac:spMk id="2" creationId="{627F1DD0-4EAE-1C70-5A30-34D6E2ED17E8}"/>
          </ac:spMkLst>
        </pc:spChg>
      </pc:sldChg>
      <pc:sldChg chg="modSp mod">
        <pc:chgData name="Lloyd Collins" userId="79c9dc7c7d1fdc4d" providerId="LiveId" clId="{D95C677E-6C32-463D-9600-114785ED7400}" dt="2024-08-10T23:05:20.380" v="29" actId="20577"/>
        <pc:sldMkLst>
          <pc:docMk/>
          <pc:sldMk cId="1965206657" sldId="273"/>
        </pc:sldMkLst>
        <pc:spChg chg="mod">
          <ac:chgData name="Lloyd Collins" userId="79c9dc7c7d1fdc4d" providerId="LiveId" clId="{D95C677E-6C32-463D-9600-114785ED7400}" dt="2024-08-10T23:05:20.380" v="29" actId="20577"/>
          <ac:spMkLst>
            <pc:docMk/>
            <pc:sldMk cId="1965206657" sldId="273"/>
            <ac:spMk id="2" creationId="{384BAB1F-54FE-B0BF-4B13-050AE69268FC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237D31-9408-E31E-8392-51102773545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A06AE1D-881F-A1B1-115C-E9B1E7E0374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1E1DDC7-DE96-0742-82E6-197743DE82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7FA599-636D-4B3E-AF42-D14D87ABB1F0}" type="datetimeFigureOut">
              <a:rPr lang="en-US" smtClean="0"/>
              <a:t>8/14/2024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6742783-D216-342A-5729-0FD068C2FC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9A078D6-51E3-0F57-B203-0460AB6A0E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A2B52E-ACE5-420F-A871-302AC095C0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35219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0C2717-28F7-D8CA-6F64-2F588E5BA1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737983E-692E-98F5-F792-1CBAA2F5657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C21EFFA-3BF8-D406-60C6-B37805724C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7FA599-636D-4B3E-AF42-D14D87ABB1F0}" type="datetimeFigureOut">
              <a:rPr lang="en-US" smtClean="0"/>
              <a:t>8/14/2024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F1EA09C-EFB7-012C-4F44-6D37244A3F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6E8BC08-AF7F-87FA-139D-C344329797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A2B52E-ACE5-420F-A871-302AC095C0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44872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FB7F89A-C258-8495-997C-6FD577726F7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548F9F7-87BA-79E8-5716-3026DC8BFCA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2468F4D-5BEB-8BF6-3D3B-02061F41CF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7FA599-636D-4B3E-AF42-D14D87ABB1F0}" type="datetimeFigureOut">
              <a:rPr lang="en-US" smtClean="0"/>
              <a:t>8/14/2024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FAC1D44-6338-255C-F31C-446A407BDB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06E8258-E25C-08D5-9646-21E120FE13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A2B52E-ACE5-420F-A871-302AC095C0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60884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72EDB1-CC8E-5738-54BD-0F685CAFFF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28C1049-7911-E1FA-9B68-EAA513EFACE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6DC20E9-E574-8BFD-E342-5DCA226302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7FA599-636D-4B3E-AF42-D14D87ABB1F0}" type="datetimeFigureOut">
              <a:rPr lang="en-US" smtClean="0"/>
              <a:t>8/14/2024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6539CDE-B2C5-04A2-95E7-6E476827E7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009F8AD-D2E1-2468-DFD9-C3F32F5F29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A2B52E-ACE5-420F-A871-302AC095C0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21386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661329-0CA4-F109-8659-F30D5C5DE9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AFDB30B-C587-28E6-BFB8-5A0D164FA1F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3428812-680C-58CE-5E44-510B5CC0B2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7FA599-636D-4B3E-AF42-D14D87ABB1F0}" type="datetimeFigureOut">
              <a:rPr lang="en-US" smtClean="0"/>
              <a:t>8/14/2024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1B34098-CA55-365D-7B1B-2B94E08A39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D6868B1-BDE6-DFAE-AA7F-348A4F4A40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A2B52E-ACE5-420F-A871-302AC095C0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30539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7CC614-DBF7-045D-ABE1-6E3D6405C6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AEC5091-75E0-D633-BF9F-EE4FF1433F6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F968742-D70D-E832-72AB-5B2707D36B3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B24B993-0490-EAFB-7EC7-C2D008FF18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7FA599-636D-4B3E-AF42-D14D87ABB1F0}" type="datetimeFigureOut">
              <a:rPr lang="en-US" smtClean="0"/>
              <a:t>8/14/2024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B0B2BAC-4994-A474-E38B-C6A35DC3EF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C158218-05F0-FE46-8EC2-4152461617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A2B52E-ACE5-420F-A871-302AC095C0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0103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F1E0AA-C856-FD81-4C28-6DC0C08D4E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4DB8F73-3A1E-DBCC-40AF-39CC7C813CC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6932B4F-2D4F-068D-EB70-3F25F33FE8C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6CD346E-119C-7A94-EE4A-BD05BD86D68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8FF4893-98E6-6164-FF8B-76FAC485E99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E4EEF82-377B-D05A-C5AF-4A6DE08C1A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7FA599-636D-4B3E-AF42-D14D87ABB1F0}" type="datetimeFigureOut">
              <a:rPr lang="en-US" smtClean="0"/>
              <a:t>8/14/2024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B426C5D-5AC0-EF94-93ED-57F8C0233F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157BE30-91F6-8F75-61E3-1A6EB34A17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A2B52E-ACE5-420F-A871-302AC095C0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95048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157334-A813-0E8C-6106-5076613C33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8C04DE6-A7E5-C418-85C1-AB211A962B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7FA599-636D-4B3E-AF42-D14D87ABB1F0}" type="datetimeFigureOut">
              <a:rPr lang="en-US" smtClean="0"/>
              <a:t>8/14/2024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2C28BBD-5C02-6899-5AB4-FED0B5F9D6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9C97B66-9671-46E2-FA0E-57005C17D1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A2B52E-ACE5-420F-A871-302AC095C0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80377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13AE06B-E60D-6F05-B85E-0E2E4D9478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7FA599-636D-4B3E-AF42-D14D87ABB1F0}" type="datetimeFigureOut">
              <a:rPr lang="en-US" smtClean="0"/>
              <a:t>8/14/2024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4BF9C57-2486-3B18-E45C-EDA7EAA669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751F775-D307-5135-4314-5161CC8B61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A2B52E-ACE5-420F-A871-302AC095C0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52215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3AE577-4038-3C25-353C-3CFD66C14B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48A5FD6-221D-5EA2-A9EB-35F546E4592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FEFFF13-A5D0-A2EE-DFE5-07198178C4A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3BE1482-A8D4-A74F-C93A-423C1595B5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7FA599-636D-4B3E-AF42-D14D87ABB1F0}" type="datetimeFigureOut">
              <a:rPr lang="en-US" smtClean="0"/>
              <a:t>8/14/2024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65C7AF1-6D67-644C-BA50-4BBD73236D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C0B7A77-6D2E-FF3E-6C2C-E9EEC85C54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A2B52E-ACE5-420F-A871-302AC095C0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16080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E053ED-F7B1-5F3E-322F-8899D21FE5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00A7877-628A-71BB-2EF8-5B8CED2DAD4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3C18173-71F0-BA22-85BD-E9000B9EB79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F9DCDC6-091B-76DE-C488-21B6625913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7FA599-636D-4B3E-AF42-D14D87ABB1F0}" type="datetimeFigureOut">
              <a:rPr lang="en-US" smtClean="0"/>
              <a:t>8/14/2024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F47820D-5190-99D9-D6C0-98F465D8EE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9B70377-E2DD-7BE0-06D0-D60A362726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A2B52E-ACE5-420F-A871-302AC095C0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35195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353F8B3-E4AD-0E5E-16C3-E5B0501D01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29F97F2-BB1D-3FC0-0A68-D3F05D5B9E6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9EDA0C3-08BD-6DBF-CC70-4879C52B596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CF7FA599-636D-4B3E-AF42-D14D87ABB1F0}" type="datetimeFigureOut">
              <a:rPr lang="en-US" smtClean="0"/>
              <a:t>8/14/2024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18774C6-B161-312A-2232-48DC9CD8832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6B781B5-0D1D-9742-484C-003152CB203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E3A2B52E-ACE5-420F-A871-302AC095C0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1113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63FF0F28-9B95-B910-1E53-E659B57CDB8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04990" y="-58565"/>
            <a:ext cx="3962743" cy="5820888"/>
          </a:xfrm>
          <a:prstGeom prst="rect">
            <a:avLst/>
          </a:prstGeom>
        </p:spPr>
      </p:pic>
      <p:sp>
        <p:nvSpPr>
          <p:cNvPr id="3" name="Subtitle 2">
            <a:extLst>
              <a:ext uri="{FF2B5EF4-FFF2-40B4-BE49-F238E27FC236}">
                <a16:creationId xmlns:a16="http://schemas.microsoft.com/office/drawing/2014/main" id="{485A04EF-B6D9-A6C4-EBDB-803391A68D8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B452BAC-12D4-0186-B7BA-3A4665FFC3CB}"/>
              </a:ext>
            </a:extLst>
          </p:cNvPr>
          <p:cNvSpPr txBox="1"/>
          <p:nvPr/>
        </p:nvSpPr>
        <p:spPr>
          <a:xfrm>
            <a:off x="3681790" y="5861754"/>
            <a:ext cx="6096000" cy="10393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Optimizing Real Estate Management with AI: A Proposal for Westpark</a:t>
            </a:r>
            <a:endParaRPr lang="en-US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6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Presented by Lloyd Collins &amp; Neil </a:t>
            </a:r>
            <a:r>
              <a:rPr lang="en-US" sz="1600" b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Davé</a:t>
            </a:r>
            <a:endParaRPr lang="en-US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6216581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BA79A7CF-01AF-4178-9369-94E0C90EB0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84BAB1F-54FE-B0BF-4B13-050AE69268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67909" y="2023110"/>
            <a:ext cx="2469624" cy="2846070"/>
          </a:xfrm>
        </p:spPr>
        <p:txBody>
          <a:bodyPr vert="horz" lIns="91440" tIns="45720" rIns="91440" bIns="45720" rtlCol="0" anchor="ctr">
            <a:normAutofit fontScale="90000"/>
          </a:bodyPr>
          <a:lstStyle/>
          <a:p>
            <a:r>
              <a:rPr lang="en-US" sz="18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Reduction in Maintenance Costs: </a:t>
            </a:r>
            <a:r>
              <a:rPr lang="en-US" sz="18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This chart shows a significant decrease in maintenance costs over time after the implementation of AI, illustrating a 40% reduction. Other projects have indicated up to 70% reduction in maintenance costs</a:t>
            </a:r>
            <a:endParaRPr lang="en-US" sz="1800" b="1" kern="12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99413ED5-9ED4-4772-BCE4-2BCAE6B12E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3433973" y="-827233"/>
            <a:ext cx="1715478" cy="8583421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04357C93-F0CB-4A1C-8F77-4E90637898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2085" y="664308"/>
            <a:ext cx="8082632" cy="560034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53869730-9E03-C711-B25F-1BFA4301C23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45238" y="906185"/>
            <a:ext cx="7608304" cy="5116585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90F533E9-6690-41A8-A372-4C6C622D02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7950447" y="3392097"/>
            <a:ext cx="1719072" cy="15238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520960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BA79A7CF-01AF-4178-9369-94E0C90EB0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84BAB1F-54FE-B0BF-4B13-050AE69268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67909" y="2023110"/>
            <a:ext cx="2469624" cy="2846070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1800" b="1" dirty="0"/>
              <a:t>Increase in Equipment Uptime: </a:t>
            </a:r>
            <a:r>
              <a:rPr lang="en-US" sz="1800" dirty="0"/>
              <a:t>This </a:t>
            </a:r>
            <a:r>
              <a:rPr lang="en-US" sz="1800"/>
              <a:t>chart demonstrates a </a:t>
            </a:r>
            <a:r>
              <a:rPr lang="en-US" sz="1800" dirty="0"/>
              <a:t>10% improvement in </a:t>
            </a:r>
            <a:r>
              <a:rPr lang="en-US" sz="1800" dirty="0" err="1"/>
              <a:t>equipmenet</a:t>
            </a:r>
            <a:r>
              <a:rPr lang="en-US" sz="1800" dirty="0"/>
              <a:t> uptime due to the use of predictive maintenance powered by AI</a:t>
            </a:r>
            <a:endParaRPr lang="en-US" sz="1800" b="1" kern="12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99413ED5-9ED4-4772-BCE4-2BCAE6B12E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3433973" y="-827233"/>
            <a:ext cx="1715478" cy="8583421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04357C93-F0CB-4A1C-8F77-4E90637898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2085" y="664308"/>
            <a:ext cx="8082632" cy="560034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90F533E9-6690-41A8-A372-4C6C622D02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7950447" y="3392097"/>
            <a:ext cx="1719072" cy="15238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84AB6597-42AD-EE73-87DB-7A5A307F40F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39876" y="989463"/>
            <a:ext cx="5909458" cy="4351338"/>
          </a:xfrm>
        </p:spPr>
      </p:pic>
    </p:spTree>
    <p:extLst>
      <p:ext uri="{BB962C8B-B14F-4D97-AF65-F5344CB8AC3E}">
        <p14:creationId xmlns:p14="http://schemas.microsoft.com/office/powerpoint/2010/main" val="196520665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BA79A7CF-01AF-4178-9369-94E0C90EB0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84BAB1F-54FE-B0BF-4B13-050AE69268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67909" y="2023110"/>
            <a:ext cx="2469624" cy="2846070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1800" b="1" dirty="0"/>
              <a:t>Reduction in Emergency Repairs: </a:t>
            </a:r>
            <a:r>
              <a:rPr lang="en-US" sz="1800" dirty="0"/>
              <a:t>The final chart highlights a 50% reduction in emergency repairs after AI implementation, showing how predictive maintenance can prevent costly and unexpected breakdowns</a:t>
            </a:r>
            <a:endParaRPr lang="en-US" sz="1800" b="1" kern="12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99413ED5-9ED4-4772-BCE4-2BCAE6B12E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3433973" y="-827233"/>
            <a:ext cx="1715478" cy="8583421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04357C93-F0CB-4A1C-8F77-4E90637898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2085" y="664308"/>
            <a:ext cx="8082632" cy="560034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90F533E9-6690-41A8-A372-4C6C622D02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7950447" y="3392097"/>
            <a:ext cx="1719072" cy="15238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F4F2395C-797D-916A-86F2-EC5CD27215B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60803" y="1160607"/>
            <a:ext cx="6127250" cy="4351338"/>
          </a:xfrm>
        </p:spPr>
      </p:pic>
    </p:spTree>
    <p:extLst>
      <p:ext uri="{BB962C8B-B14F-4D97-AF65-F5344CB8AC3E}">
        <p14:creationId xmlns:p14="http://schemas.microsoft.com/office/powerpoint/2010/main" val="82191335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" name="Rectangle 4">
            <a:extLst>
              <a:ext uri="{FF2B5EF4-FFF2-40B4-BE49-F238E27FC236}">
                <a16:creationId xmlns:a16="http://schemas.microsoft.com/office/drawing/2014/main" id="{8B9AA7C6-5E5A-498E-A6DF-A943376E09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83EAB11A-76F7-48F4-9B4F-5BFDF4BF96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74300" y="2385102"/>
            <a:ext cx="574091" cy="2087796"/>
            <a:chOff x="209668" y="2857422"/>
            <a:chExt cx="463662" cy="2087796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74D4C416-D5F4-4F6F-A6F1-87A21CD4FCA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flipH="1" flipV="1">
              <a:off x="423947" y="2857422"/>
              <a:ext cx="249383" cy="2087795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C6AC1C30-21C6-4BF6-93EE-B211D7A8501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209668" y="2857423"/>
              <a:ext cx="1" cy="2087795"/>
            </a:xfrm>
            <a:prstGeom prst="line">
              <a:avLst/>
            </a:prstGeom>
            <a:ln w="1778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" name="Rectangle 6">
            <a:extLst>
              <a:ext uri="{FF2B5EF4-FFF2-40B4-BE49-F238E27FC236}">
                <a16:creationId xmlns:a16="http://schemas.microsoft.com/office/drawing/2014/main" id="{81E140AE-0ABF-47C8-BF32-7D2F0CF2BA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0697670" y="0"/>
            <a:ext cx="149433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CBC4F608-B4B8-48C3-9572-C0F061B1CD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79528" y="631767"/>
            <a:ext cx="11111729" cy="575240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F6935CD-76B9-5E37-808E-C53744D894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3618" y="1239927"/>
            <a:ext cx="4008586" cy="4680583"/>
          </a:xfrm>
        </p:spPr>
        <p:txBody>
          <a:bodyPr anchor="ctr">
            <a:normAutofit/>
          </a:bodyPr>
          <a:lstStyle/>
          <a:p>
            <a:r>
              <a:rPr lang="en-US" sz="3600" dirty="0"/>
              <a:t>Benefits to Westpark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E774C40-E681-14E3-FB6A-6E218D3D1FA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91923" y="1239927"/>
            <a:ext cx="4971824" cy="4680583"/>
          </a:xfrm>
        </p:spPr>
        <p:txBody>
          <a:bodyPr anchor="ctr">
            <a:normAutofit/>
          </a:bodyPr>
          <a:lstStyle/>
          <a:p>
            <a:r>
              <a:rPr lang="en-US" sz="2000" b="1" dirty="0"/>
              <a:t>What You Will Gain</a:t>
            </a:r>
          </a:p>
          <a:p>
            <a:r>
              <a:rPr lang="en-US" sz="1600" b="1" dirty="0"/>
              <a:t>Significant cost savings</a:t>
            </a:r>
          </a:p>
          <a:p>
            <a:r>
              <a:rPr lang="en-US" sz="1600" b="1" dirty="0"/>
              <a:t>Enhanced operational efficiency</a:t>
            </a:r>
          </a:p>
          <a:p>
            <a:r>
              <a:rPr lang="en-US" sz="1600" b="1" dirty="0"/>
              <a:t>Predictable maintenance and reduced downtime</a:t>
            </a:r>
          </a:p>
          <a:p>
            <a:r>
              <a:rPr lang="en-US" sz="1600" b="1" dirty="0"/>
              <a:t>Long-term sustainability and value </a:t>
            </a:r>
            <a:r>
              <a:rPr lang="en-US" sz="1600" b="1" dirty="0" err="1"/>
              <a:t>rention</a:t>
            </a:r>
            <a:endParaRPr lang="en-US" sz="1600" b="1" dirty="0"/>
          </a:p>
          <a:p>
            <a:pPr lvl="1"/>
            <a:endParaRPr lang="en-US" sz="1600" b="1" dirty="0"/>
          </a:p>
        </p:txBody>
      </p:sp>
    </p:spTree>
    <p:extLst>
      <p:ext uri="{BB962C8B-B14F-4D97-AF65-F5344CB8AC3E}">
        <p14:creationId xmlns:p14="http://schemas.microsoft.com/office/powerpoint/2010/main" val="97558428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" name="Rectangle 4">
            <a:extLst>
              <a:ext uri="{FF2B5EF4-FFF2-40B4-BE49-F238E27FC236}">
                <a16:creationId xmlns:a16="http://schemas.microsoft.com/office/drawing/2014/main" id="{8B9AA7C6-5E5A-498E-A6DF-A943376E09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83EAB11A-76F7-48F4-9B4F-5BFDF4BF96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74300" y="2385102"/>
            <a:ext cx="574091" cy="2087796"/>
            <a:chOff x="209668" y="2857422"/>
            <a:chExt cx="463662" cy="2087796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74D4C416-D5F4-4F6F-A6F1-87A21CD4FCA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flipH="1" flipV="1">
              <a:off x="423947" y="2857422"/>
              <a:ext cx="249383" cy="2087795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C6AC1C30-21C6-4BF6-93EE-B211D7A8501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209668" y="2857423"/>
              <a:ext cx="1" cy="2087795"/>
            </a:xfrm>
            <a:prstGeom prst="line">
              <a:avLst/>
            </a:prstGeom>
            <a:ln w="1778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" name="Rectangle 6">
            <a:extLst>
              <a:ext uri="{FF2B5EF4-FFF2-40B4-BE49-F238E27FC236}">
                <a16:creationId xmlns:a16="http://schemas.microsoft.com/office/drawing/2014/main" id="{81E140AE-0ABF-47C8-BF32-7D2F0CF2BA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0697670" y="0"/>
            <a:ext cx="149433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CBC4F608-B4B8-48C3-9572-C0F061B1CD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79528" y="631767"/>
            <a:ext cx="11111729" cy="575240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F6935CD-76B9-5E37-808E-C53744D894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3618" y="1239927"/>
            <a:ext cx="4008586" cy="4680583"/>
          </a:xfrm>
        </p:spPr>
        <p:txBody>
          <a:bodyPr anchor="ctr">
            <a:normAutofit/>
          </a:bodyPr>
          <a:lstStyle/>
          <a:p>
            <a:r>
              <a:rPr lang="en-US" sz="3600" dirty="0"/>
              <a:t>Implementation</a:t>
            </a:r>
            <a:br>
              <a:rPr lang="en-US" sz="3600" dirty="0"/>
            </a:br>
            <a:r>
              <a:rPr lang="en-US" sz="3600" dirty="0"/>
              <a:t>Plan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E774C40-E681-14E3-FB6A-6E218D3D1FA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91923" y="1239927"/>
            <a:ext cx="4971824" cy="4680583"/>
          </a:xfrm>
        </p:spPr>
        <p:txBody>
          <a:bodyPr anchor="ctr">
            <a:normAutofit/>
          </a:bodyPr>
          <a:lstStyle/>
          <a:p>
            <a:r>
              <a:rPr lang="en-US" sz="2000" b="1" dirty="0"/>
              <a:t>How We Will Achieve Success</a:t>
            </a:r>
          </a:p>
          <a:p>
            <a:pPr lvl="1"/>
            <a:r>
              <a:rPr lang="en-US" sz="1600" b="1" dirty="0"/>
              <a:t>Phase 1: </a:t>
            </a:r>
            <a:r>
              <a:rPr lang="en-US" sz="1600" dirty="0"/>
              <a:t>Initial consultation- Review and analysis of current operations</a:t>
            </a:r>
          </a:p>
          <a:p>
            <a:pPr lvl="1"/>
            <a:r>
              <a:rPr lang="en-US" sz="1600" dirty="0"/>
              <a:t>Create Westpark “real data” charts as above</a:t>
            </a:r>
            <a:endParaRPr lang="en-US" sz="1200" dirty="0"/>
          </a:p>
          <a:p>
            <a:pPr lvl="1"/>
            <a:r>
              <a:rPr lang="en-US" sz="1600" b="1" dirty="0"/>
              <a:t>Phase 2: </a:t>
            </a:r>
            <a:r>
              <a:rPr lang="en-US" sz="1600" dirty="0"/>
              <a:t>Data cleansing -  Ensure accuracy for analytics</a:t>
            </a:r>
          </a:p>
          <a:p>
            <a:pPr lvl="1"/>
            <a:r>
              <a:rPr lang="en-US" sz="1600" b="1" dirty="0"/>
              <a:t>Phase 3: </a:t>
            </a:r>
            <a:r>
              <a:rPr lang="en-US" sz="1600" dirty="0"/>
              <a:t> AI Model Deployment – Tailored AI solutions for predictive maintenance</a:t>
            </a:r>
          </a:p>
          <a:p>
            <a:pPr lvl="1"/>
            <a:r>
              <a:rPr lang="en-US" sz="1600" b="1" dirty="0"/>
              <a:t>Phase 4:  </a:t>
            </a:r>
            <a:r>
              <a:rPr lang="en-US" sz="1600" dirty="0"/>
              <a:t>Ongoing Support – Continuous monitoring and adjustment</a:t>
            </a:r>
            <a:endParaRPr lang="en-US" sz="1600" b="1" dirty="0"/>
          </a:p>
          <a:p>
            <a:pPr lvl="1"/>
            <a:endParaRPr lang="en-US" sz="1600" b="1" dirty="0"/>
          </a:p>
        </p:txBody>
      </p:sp>
    </p:spTree>
    <p:extLst>
      <p:ext uri="{BB962C8B-B14F-4D97-AF65-F5344CB8AC3E}">
        <p14:creationId xmlns:p14="http://schemas.microsoft.com/office/powerpoint/2010/main" val="137947785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" name="Rectangle 4">
            <a:extLst>
              <a:ext uri="{FF2B5EF4-FFF2-40B4-BE49-F238E27FC236}">
                <a16:creationId xmlns:a16="http://schemas.microsoft.com/office/drawing/2014/main" id="{8B9AA7C6-5E5A-498E-A6DF-A943376E09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83EAB11A-76F7-48F4-9B4F-5BFDF4BF96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74300" y="2385102"/>
            <a:ext cx="574091" cy="2087796"/>
            <a:chOff x="209668" y="2857422"/>
            <a:chExt cx="463662" cy="2087796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74D4C416-D5F4-4F6F-A6F1-87A21CD4FCA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flipH="1" flipV="1">
              <a:off x="423947" y="2857422"/>
              <a:ext cx="249383" cy="2087795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C6AC1C30-21C6-4BF6-93EE-B211D7A8501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209668" y="2857423"/>
              <a:ext cx="1" cy="2087795"/>
            </a:xfrm>
            <a:prstGeom prst="line">
              <a:avLst/>
            </a:prstGeom>
            <a:ln w="1778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" name="Rectangle 6">
            <a:extLst>
              <a:ext uri="{FF2B5EF4-FFF2-40B4-BE49-F238E27FC236}">
                <a16:creationId xmlns:a16="http://schemas.microsoft.com/office/drawing/2014/main" id="{81E140AE-0ABF-47C8-BF32-7D2F0CF2BA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0697670" y="0"/>
            <a:ext cx="149433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CBC4F608-B4B8-48C3-9572-C0F061B1CD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79528" y="631767"/>
            <a:ext cx="11111729" cy="575240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F6935CD-76B9-5E37-808E-C53744D894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3618" y="1239927"/>
            <a:ext cx="4008586" cy="4680583"/>
          </a:xfrm>
        </p:spPr>
        <p:txBody>
          <a:bodyPr anchor="ctr">
            <a:normAutofit/>
          </a:bodyPr>
          <a:lstStyle/>
          <a:p>
            <a:r>
              <a:rPr lang="en-US" sz="3600" dirty="0"/>
              <a:t>Next Steps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E774C40-E681-14E3-FB6A-6E218D3D1FA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91923" y="1239927"/>
            <a:ext cx="4971824" cy="4680583"/>
          </a:xfrm>
        </p:spPr>
        <p:txBody>
          <a:bodyPr anchor="ctr">
            <a:normAutofit/>
          </a:bodyPr>
          <a:lstStyle/>
          <a:p>
            <a:r>
              <a:rPr lang="en-US" sz="2000" b="1" dirty="0"/>
              <a:t>Let’s Get Started!!</a:t>
            </a:r>
          </a:p>
          <a:p>
            <a:pPr lvl="1"/>
            <a:r>
              <a:rPr lang="en-US" sz="1600" b="1" dirty="0"/>
              <a:t>Phase 1: </a:t>
            </a:r>
            <a:r>
              <a:rPr lang="en-US" sz="1600" dirty="0"/>
              <a:t>Initial consultation- Review and analysis of current operations</a:t>
            </a:r>
          </a:p>
          <a:p>
            <a:pPr lvl="1"/>
            <a:r>
              <a:rPr lang="en-US" sz="1600" dirty="0"/>
              <a:t>Create Westpark “Real Data”</a:t>
            </a:r>
          </a:p>
        </p:txBody>
      </p:sp>
    </p:spTree>
    <p:extLst>
      <p:ext uri="{BB962C8B-B14F-4D97-AF65-F5344CB8AC3E}">
        <p14:creationId xmlns:p14="http://schemas.microsoft.com/office/powerpoint/2010/main" val="401756970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" name="Rectangle 4">
            <a:extLst>
              <a:ext uri="{FF2B5EF4-FFF2-40B4-BE49-F238E27FC236}">
                <a16:creationId xmlns:a16="http://schemas.microsoft.com/office/drawing/2014/main" id="{8B9AA7C6-5E5A-498E-A6DF-A943376E09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83EAB11A-76F7-48F4-9B4F-5BFDF4BF96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74300" y="2385102"/>
            <a:ext cx="574091" cy="2087796"/>
            <a:chOff x="209668" y="2857422"/>
            <a:chExt cx="463662" cy="2087796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74D4C416-D5F4-4F6F-A6F1-87A21CD4FCA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flipH="1" flipV="1">
              <a:off x="423947" y="2857422"/>
              <a:ext cx="249383" cy="2087795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C6AC1C30-21C6-4BF6-93EE-B211D7A8501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209668" y="2857423"/>
              <a:ext cx="1" cy="2087795"/>
            </a:xfrm>
            <a:prstGeom prst="line">
              <a:avLst/>
            </a:prstGeom>
            <a:ln w="1778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" name="Rectangle 6">
            <a:extLst>
              <a:ext uri="{FF2B5EF4-FFF2-40B4-BE49-F238E27FC236}">
                <a16:creationId xmlns:a16="http://schemas.microsoft.com/office/drawing/2014/main" id="{81E140AE-0ABF-47C8-BF32-7D2F0CF2BA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0697670" y="0"/>
            <a:ext cx="149433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CBC4F608-B4B8-48C3-9572-C0F061B1CD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79528" y="631767"/>
            <a:ext cx="11111729" cy="575240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F6935CD-76B9-5E37-808E-C53744D894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3618" y="1239927"/>
            <a:ext cx="4008586" cy="4680583"/>
          </a:xfrm>
        </p:spPr>
        <p:txBody>
          <a:bodyPr anchor="ctr">
            <a:normAutofit/>
          </a:bodyPr>
          <a:lstStyle/>
          <a:p>
            <a:r>
              <a:rPr lang="en-US" sz="3600" dirty="0"/>
              <a:t>Questions and Answers</a:t>
            </a:r>
          </a:p>
        </p:txBody>
      </p:sp>
      <p:pic>
        <p:nvPicPr>
          <p:cNvPr id="4" name="Content Placeholder 3" descr="A logo for a real estate company&#10;&#10;Description automatically generated">
            <a:extLst>
              <a:ext uri="{FF2B5EF4-FFF2-40B4-BE49-F238E27FC236}">
                <a16:creationId xmlns:a16="http://schemas.microsoft.com/office/drawing/2014/main" id="{6C8CF64C-5888-E994-E505-7DAF4DDF58D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" b="5329"/>
          <a:stretch/>
        </p:blipFill>
        <p:spPr bwMode="auto">
          <a:xfrm>
            <a:off x="6305671" y="1239838"/>
            <a:ext cx="4943234" cy="4679950"/>
          </a:xfrm>
          <a:custGeom>
            <a:avLst/>
            <a:gdLst/>
            <a:ahLst/>
            <a:cxnLst/>
            <a:rect l="l" t="t" r="r" b="b"/>
            <a:pathLst>
              <a:path w="7243812" h="6857999">
                <a:moveTo>
                  <a:pt x="609803" y="0"/>
                </a:moveTo>
                <a:lnTo>
                  <a:pt x="1222601" y="0"/>
                </a:lnTo>
                <a:lnTo>
                  <a:pt x="1223032" y="1645"/>
                </a:lnTo>
                <a:lnTo>
                  <a:pt x="1343371" y="1645"/>
                </a:lnTo>
                <a:lnTo>
                  <a:pt x="1343665" y="0"/>
                </a:lnTo>
                <a:lnTo>
                  <a:pt x="1884172" y="0"/>
                </a:lnTo>
                <a:lnTo>
                  <a:pt x="1884280" y="1645"/>
                </a:lnTo>
                <a:lnTo>
                  <a:pt x="7243812" y="1645"/>
                </a:lnTo>
                <a:lnTo>
                  <a:pt x="7243812" y="6857999"/>
                </a:lnTo>
                <a:lnTo>
                  <a:pt x="133676" y="6857999"/>
                </a:lnTo>
                <a:lnTo>
                  <a:pt x="114609" y="6843646"/>
                </a:lnTo>
                <a:cubicBezTo>
                  <a:pt x="106811" y="6836369"/>
                  <a:pt x="103243" y="6828354"/>
                  <a:pt x="111459" y="6817746"/>
                </a:cubicBezTo>
                <a:cubicBezTo>
                  <a:pt x="93943" y="6769544"/>
                  <a:pt x="97901" y="6796071"/>
                  <a:pt x="113412" y="6759582"/>
                </a:cubicBezTo>
                <a:cubicBezTo>
                  <a:pt x="110188" y="6732087"/>
                  <a:pt x="99653" y="6727133"/>
                  <a:pt x="100729" y="6705297"/>
                </a:cubicBezTo>
                <a:cubicBezTo>
                  <a:pt x="94563" y="6675394"/>
                  <a:pt x="99792" y="6669536"/>
                  <a:pt x="87662" y="6640957"/>
                </a:cubicBezTo>
                <a:cubicBezTo>
                  <a:pt x="74199" y="6591883"/>
                  <a:pt x="82185" y="6576319"/>
                  <a:pt x="83084" y="6541313"/>
                </a:cubicBezTo>
                <a:cubicBezTo>
                  <a:pt x="82225" y="6490855"/>
                  <a:pt x="67640" y="6422980"/>
                  <a:pt x="59444" y="6370251"/>
                </a:cubicBezTo>
                <a:cubicBezTo>
                  <a:pt x="51248" y="6317522"/>
                  <a:pt x="30729" y="6270972"/>
                  <a:pt x="33908" y="6224938"/>
                </a:cubicBezTo>
                <a:lnTo>
                  <a:pt x="30063" y="6089693"/>
                </a:lnTo>
                <a:cubicBezTo>
                  <a:pt x="25730" y="6032039"/>
                  <a:pt x="3474" y="5997051"/>
                  <a:pt x="29101" y="5973994"/>
                </a:cubicBezTo>
                <a:cubicBezTo>
                  <a:pt x="17018" y="5940131"/>
                  <a:pt x="41135" y="5955713"/>
                  <a:pt x="33855" y="5939847"/>
                </a:cubicBezTo>
                <a:lnTo>
                  <a:pt x="12982" y="5906467"/>
                </a:lnTo>
                <a:lnTo>
                  <a:pt x="8416" y="5862699"/>
                </a:lnTo>
                <a:cubicBezTo>
                  <a:pt x="7895" y="5838948"/>
                  <a:pt x="8409" y="5853058"/>
                  <a:pt x="12052" y="5823324"/>
                </a:cubicBezTo>
                <a:cubicBezTo>
                  <a:pt x="11631" y="5805291"/>
                  <a:pt x="11213" y="5787258"/>
                  <a:pt x="10793" y="5769225"/>
                </a:cubicBezTo>
                <a:cubicBezTo>
                  <a:pt x="17866" y="5738356"/>
                  <a:pt x="19121" y="5696311"/>
                  <a:pt x="25986" y="5667896"/>
                </a:cubicBezTo>
                <a:cubicBezTo>
                  <a:pt x="16329" y="5647975"/>
                  <a:pt x="42195" y="5619318"/>
                  <a:pt x="43687" y="5594585"/>
                </a:cubicBezTo>
                <a:cubicBezTo>
                  <a:pt x="32512" y="5517959"/>
                  <a:pt x="44052" y="5536542"/>
                  <a:pt x="40019" y="5464225"/>
                </a:cubicBezTo>
                <a:cubicBezTo>
                  <a:pt x="32676" y="5400671"/>
                  <a:pt x="26469" y="5311951"/>
                  <a:pt x="22904" y="5269726"/>
                </a:cubicBezTo>
                <a:cubicBezTo>
                  <a:pt x="19341" y="5227501"/>
                  <a:pt x="14742" y="5212581"/>
                  <a:pt x="18628" y="5210876"/>
                </a:cubicBezTo>
                <a:cubicBezTo>
                  <a:pt x="-20300" y="5161742"/>
                  <a:pt x="15511" y="5141336"/>
                  <a:pt x="5392" y="5111369"/>
                </a:cubicBezTo>
                <a:cubicBezTo>
                  <a:pt x="10662" y="5053859"/>
                  <a:pt x="15546" y="5034036"/>
                  <a:pt x="13324" y="5009272"/>
                </a:cubicBezTo>
                <a:cubicBezTo>
                  <a:pt x="25126" y="4982633"/>
                  <a:pt x="74251" y="4956261"/>
                  <a:pt x="48699" y="4925805"/>
                </a:cubicBezTo>
                <a:cubicBezTo>
                  <a:pt x="76704" y="4931200"/>
                  <a:pt x="39437" y="4888353"/>
                  <a:pt x="62925" y="4877992"/>
                </a:cubicBezTo>
                <a:cubicBezTo>
                  <a:pt x="82480" y="4871554"/>
                  <a:pt x="75731" y="4857054"/>
                  <a:pt x="79496" y="4844323"/>
                </a:cubicBezTo>
                <a:cubicBezTo>
                  <a:pt x="97657" y="4832308"/>
                  <a:pt x="110974" y="4752352"/>
                  <a:pt x="101400" y="4733115"/>
                </a:cubicBezTo>
                <a:cubicBezTo>
                  <a:pt x="108185" y="4679357"/>
                  <a:pt x="119720" y="4662889"/>
                  <a:pt x="111223" y="4625153"/>
                </a:cubicBezTo>
                <a:cubicBezTo>
                  <a:pt x="106592" y="4588197"/>
                  <a:pt x="114401" y="4567830"/>
                  <a:pt x="126359" y="4539168"/>
                </a:cubicBezTo>
                <a:cubicBezTo>
                  <a:pt x="126535" y="4522289"/>
                  <a:pt x="126710" y="4505410"/>
                  <a:pt x="126886" y="4488531"/>
                </a:cubicBezTo>
                <a:cubicBezTo>
                  <a:pt x="126165" y="4473140"/>
                  <a:pt x="132917" y="4437329"/>
                  <a:pt x="135099" y="4411258"/>
                </a:cubicBezTo>
                <a:cubicBezTo>
                  <a:pt x="107667" y="4345686"/>
                  <a:pt x="146840" y="4280033"/>
                  <a:pt x="132327" y="4219510"/>
                </a:cubicBezTo>
                <a:cubicBezTo>
                  <a:pt x="138549" y="4158987"/>
                  <a:pt x="124091" y="4192084"/>
                  <a:pt x="172424" y="4048117"/>
                </a:cubicBezTo>
                <a:cubicBezTo>
                  <a:pt x="167703" y="4015047"/>
                  <a:pt x="203806" y="3905047"/>
                  <a:pt x="177666" y="3878222"/>
                </a:cubicBezTo>
                <a:cubicBezTo>
                  <a:pt x="167714" y="3821305"/>
                  <a:pt x="183914" y="3845122"/>
                  <a:pt x="156982" y="3778166"/>
                </a:cubicBezTo>
                <a:cubicBezTo>
                  <a:pt x="160365" y="3760234"/>
                  <a:pt x="142791" y="3724716"/>
                  <a:pt x="142115" y="3707357"/>
                </a:cubicBezTo>
                <a:cubicBezTo>
                  <a:pt x="139253" y="3688591"/>
                  <a:pt x="140202" y="3672776"/>
                  <a:pt x="139805" y="3665569"/>
                </a:cubicBezTo>
                <a:cubicBezTo>
                  <a:pt x="139778" y="3665084"/>
                  <a:pt x="139750" y="3664599"/>
                  <a:pt x="139723" y="3664114"/>
                </a:cubicBezTo>
                <a:lnTo>
                  <a:pt x="134134" y="3653088"/>
                </a:lnTo>
                <a:lnTo>
                  <a:pt x="126568" y="3641228"/>
                </a:lnTo>
                <a:cubicBezTo>
                  <a:pt x="126560" y="3629488"/>
                  <a:pt x="126549" y="3617747"/>
                  <a:pt x="126540" y="3606007"/>
                </a:cubicBezTo>
                <a:lnTo>
                  <a:pt x="134645" y="3597336"/>
                </a:lnTo>
                <a:lnTo>
                  <a:pt x="131649" y="3586412"/>
                </a:lnTo>
                <a:lnTo>
                  <a:pt x="134221" y="3569719"/>
                </a:lnTo>
                <a:lnTo>
                  <a:pt x="133795" y="3568021"/>
                </a:lnTo>
                <a:lnTo>
                  <a:pt x="130189" y="3553678"/>
                </a:lnTo>
                <a:lnTo>
                  <a:pt x="129827" y="3552249"/>
                </a:lnTo>
                <a:lnTo>
                  <a:pt x="122183" y="3542019"/>
                </a:lnTo>
                <a:lnTo>
                  <a:pt x="112426" y="3531201"/>
                </a:lnTo>
                <a:lnTo>
                  <a:pt x="105626" y="3496391"/>
                </a:lnTo>
                <a:lnTo>
                  <a:pt x="111971" y="3486850"/>
                </a:lnTo>
                <a:lnTo>
                  <a:pt x="106910" y="3476412"/>
                </a:lnTo>
                <a:cubicBezTo>
                  <a:pt x="105781" y="3466028"/>
                  <a:pt x="105824" y="3433967"/>
                  <a:pt x="105209" y="3424545"/>
                </a:cubicBezTo>
                <a:lnTo>
                  <a:pt x="103215" y="3419880"/>
                </a:lnTo>
                <a:lnTo>
                  <a:pt x="104953" y="3415218"/>
                </a:lnTo>
                <a:lnTo>
                  <a:pt x="101255" y="3409825"/>
                </a:lnTo>
                <a:lnTo>
                  <a:pt x="103044" y="3407057"/>
                </a:lnTo>
                <a:lnTo>
                  <a:pt x="89764" y="3378959"/>
                </a:lnTo>
                <a:lnTo>
                  <a:pt x="83991" y="3362948"/>
                </a:lnTo>
                <a:lnTo>
                  <a:pt x="66858" y="3332072"/>
                </a:lnTo>
                <a:lnTo>
                  <a:pt x="69057" y="3325671"/>
                </a:lnTo>
                <a:lnTo>
                  <a:pt x="51631" y="3278130"/>
                </a:lnTo>
                <a:lnTo>
                  <a:pt x="53959" y="3277179"/>
                </a:lnTo>
                <a:lnTo>
                  <a:pt x="60205" y="3262610"/>
                </a:lnTo>
                <a:lnTo>
                  <a:pt x="58998" y="3258677"/>
                </a:lnTo>
                <a:cubicBezTo>
                  <a:pt x="46010" y="3210316"/>
                  <a:pt x="80872" y="3236545"/>
                  <a:pt x="45170" y="3180546"/>
                </a:cubicBezTo>
                <a:cubicBezTo>
                  <a:pt x="53643" y="3171780"/>
                  <a:pt x="52550" y="3163902"/>
                  <a:pt x="45228" y="3151828"/>
                </a:cubicBezTo>
                <a:cubicBezTo>
                  <a:pt x="39651" y="3128169"/>
                  <a:pt x="64667" y="3124610"/>
                  <a:pt x="45020" y="3103777"/>
                </a:cubicBezTo>
                <a:cubicBezTo>
                  <a:pt x="59127" y="3105196"/>
                  <a:pt x="41123" y="3057428"/>
                  <a:pt x="57092" y="3065434"/>
                </a:cubicBezTo>
                <a:cubicBezTo>
                  <a:pt x="55435" y="3051512"/>
                  <a:pt x="40803" y="3032637"/>
                  <a:pt x="35088" y="3020247"/>
                </a:cubicBezTo>
                <a:cubicBezTo>
                  <a:pt x="32503" y="3002537"/>
                  <a:pt x="18197" y="3001119"/>
                  <a:pt x="22803" y="2991092"/>
                </a:cubicBezTo>
                <a:cubicBezTo>
                  <a:pt x="24338" y="2987749"/>
                  <a:pt x="27975" y="2983455"/>
                  <a:pt x="34850" y="2977278"/>
                </a:cubicBezTo>
                <a:cubicBezTo>
                  <a:pt x="22587" y="2954448"/>
                  <a:pt x="35600" y="2946689"/>
                  <a:pt x="36223" y="2911749"/>
                </a:cubicBezTo>
                <a:cubicBezTo>
                  <a:pt x="35158" y="2886513"/>
                  <a:pt x="29761" y="2843788"/>
                  <a:pt x="28462" y="2825860"/>
                </a:cubicBezTo>
                <a:cubicBezTo>
                  <a:pt x="28449" y="2818634"/>
                  <a:pt x="28437" y="2811409"/>
                  <a:pt x="28424" y="2804183"/>
                </a:cubicBezTo>
                <a:lnTo>
                  <a:pt x="21292" y="2790136"/>
                </a:lnTo>
                <a:lnTo>
                  <a:pt x="16179" y="2760208"/>
                </a:lnTo>
                <a:lnTo>
                  <a:pt x="22858" y="2751112"/>
                </a:lnTo>
                <a:lnTo>
                  <a:pt x="18505" y="2740278"/>
                </a:lnTo>
                <a:lnTo>
                  <a:pt x="22482" y="2726489"/>
                </a:lnTo>
                <a:lnTo>
                  <a:pt x="18175" y="2725052"/>
                </a:lnTo>
                <a:lnTo>
                  <a:pt x="10521" y="2715895"/>
                </a:lnTo>
                <a:lnTo>
                  <a:pt x="25499" y="2665666"/>
                </a:lnTo>
                <a:lnTo>
                  <a:pt x="30658" y="2635351"/>
                </a:lnTo>
                <a:cubicBezTo>
                  <a:pt x="30723" y="2625597"/>
                  <a:pt x="30791" y="2615842"/>
                  <a:pt x="30857" y="2606088"/>
                </a:cubicBezTo>
                <a:lnTo>
                  <a:pt x="37532" y="2596456"/>
                </a:lnTo>
                <a:cubicBezTo>
                  <a:pt x="41239" y="2582253"/>
                  <a:pt x="34640" y="2564757"/>
                  <a:pt x="36511" y="2549900"/>
                </a:cubicBezTo>
                <a:lnTo>
                  <a:pt x="53712" y="2496499"/>
                </a:lnTo>
                <a:cubicBezTo>
                  <a:pt x="53527" y="2492743"/>
                  <a:pt x="64725" y="2449625"/>
                  <a:pt x="64540" y="2445869"/>
                </a:cubicBezTo>
                <a:cubicBezTo>
                  <a:pt x="61940" y="2441580"/>
                  <a:pt x="65575" y="2413465"/>
                  <a:pt x="64348" y="2408995"/>
                </a:cubicBezTo>
                <a:cubicBezTo>
                  <a:pt x="100333" y="2407546"/>
                  <a:pt x="71752" y="2329020"/>
                  <a:pt x="101725" y="2335735"/>
                </a:cubicBezTo>
                <a:cubicBezTo>
                  <a:pt x="120512" y="2299003"/>
                  <a:pt x="138791" y="2291744"/>
                  <a:pt x="147278" y="2260088"/>
                </a:cubicBezTo>
                <a:cubicBezTo>
                  <a:pt x="152668" y="2224200"/>
                  <a:pt x="143589" y="2220953"/>
                  <a:pt x="152643" y="2193455"/>
                </a:cubicBezTo>
                <a:cubicBezTo>
                  <a:pt x="152701" y="2159228"/>
                  <a:pt x="131577" y="2138038"/>
                  <a:pt x="161815" y="2107942"/>
                </a:cubicBezTo>
                <a:lnTo>
                  <a:pt x="168884" y="2024270"/>
                </a:lnTo>
                <a:lnTo>
                  <a:pt x="210800" y="1969445"/>
                </a:lnTo>
                <a:lnTo>
                  <a:pt x="215063" y="1961162"/>
                </a:lnTo>
                <a:lnTo>
                  <a:pt x="226767" y="1945112"/>
                </a:lnTo>
                <a:lnTo>
                  <a:pt x="225906" y="1942021"/>
                </a:lnTo>
                <a:lnTo>
                  <a:pt x="220555" y="1935584"/>
                </a:lnTo>
                <a:cubicBezTo>
                  <a:pt x="220179" y="1930292"/>
                  <a:pt x="223282" y="1914884"/>
                  <a:pt x="223648" y="1910265"/>
                </a:cubicBezTo>
                <a:cubicBezTo>
                  <a:pt x="221934" y="1909994"/>
                  <a:pt x="221895" y="1909162"/>
                  <a:pt x="222758" y="1907867"/>
                </a:cubicBezTo>
                <a:lnTo>
                  <a:pt x="229387" y="1899379"/>
                </a:lnTo>
                <a:lnTo>
                  <a:pt x="231548" y="1895114"/>
                </a:lnTo>
                <a:lnTo>
                  <a:pt x="216553" y="1892417"/>
                </a:lnTo>
                <a:cubicBezTo>
                  <a:pt x="209075" y="1884999"/>
                  <a:pt x="222114" y="1866643"/>
                  <a:pt x="209739" y="1861483"/>
                </a:cubicBezTo>
                <a:cubicBezTo>
                  <a:pt x="214584" y="1853278"/>
                  <a:pt x="219066" y="1844665"/>
                  <a:pt x="222950" y="1835810"/>
                </a:cubicBezTo>
                <a:lnTo>
                  <a:pt x="224812" y="1830569"/>
                </a:lnTo>
                <a:lnTo>
                  <a:pt x="224522" y="1830429"/>
                </a:lnTo>
                <a:cubicBezTo>
                  <a:pt x="224224" y="1829219"/>
                  <a:pt x="224571" y="1827468"/>
                  <a:pt x="225830" y="1824832"/>
                </a:cubicBezTo>
                <a:lnTo>
                  <a:pt x="228207" y="1821003"/>
                </a:lnTo>
                <a:lnTo>
                  <a:pt x="230878" y="1807109"/>
                </a:lnTo>
                <a:lnTo>
                  <a:pt x="227355" y="1805316"/>
                </a:lnTo>
                <a:lnTo>
                  <a:pt x="228132" y="1804434"/>
                </a:lnTo>
                <a:cubicBezTo>
                  <a:pt x="237533" y="1798221"/>
                  <a:pt x="248274" y="1797417"/>
                  <a:pt x="223762" y="1784314"/>
                </a:cubicBezTo>
                <a:cubicBezTo>
                  <a:pt x="240655" y="1769422"/>
                  <a:pt x="224912" y="1763793"/>
                  <a:pt x="226521" y="1740358"/>
                </a:cubicBezTo>
                <a:cubicBezTo>
                  <a:pt x="240385" y="1732435"/>
                  <a:pt x="239102" y="1724301"/>
                  <a:pt x="233164" y="1715685"/>
                </a:cubicBezTo>
                <a:cubicBezTo>
                  <a:pt x="245499" y="1694404"/>
                  <a:pt x="240415" y="1672675"/>
                  <a:pt x="245819" y="1647555"/>
                </a:cubicBezTo>
                <a:cubicBezTo>
                  <a:pt x="268668" y="1622803"/>
                  <a:pt x="248434" y="1605585"/>
                  <a:pt x="254317" y="1578752"/>
                </a:cubicBezTo>
                <a:lnTo>
                  <a:pt x="249918" y="1546022"/>
                </a:lnTo>
                <a:cubicBezTo>
                  <a:pt x="251996" y="1543635"/>
                  <a:pt x="248777" y="1521210"/>
                  <a:pt x="248927" y="1519929"/>
                </a:cubicBezTo>
                <a:lnTo>
                  <a:pt x="248704" y="1519731"/>
                </a:lnTo>
                <a:lnTo>
                  <a:pt x="252245" y="1514846"/>
                </a:lnTo>
                <a:cubicBezTo>
                  <a:pt x="255314" y="1501295"/>
                  <a:pt x="252199" y="1477394"/>
                  <a:pt x="254681" y="1463304"/>
                </a:cubicBezTo>
                <a:cubicBezTo>
                  <a:pt x="257024" y="1459891"/>
                  <a:pt x="268983" y="1432466"/>
                  <a:pt x="267138" y="1430305"/>
                </a:cubicBezTo>
                <a:lnTo>
                  <a:pt x="266110" y="1429568"/>
                </a:lnTo>
                <a:lnTo>
                  <a:pt x="286784" y="1404045"/>
                </a:lnTo>
                <a:lnTo>
                  <a:pt x="294521" y="1360879"/>
                </a:lnTo>
                <a:lnTo>
                  <a:pt x="324750" y="1301993"/>
                </a:lnTo>
                <a:lnTo>
                  <a:pt x="328780" y="1210776"/>
                </a:lnTo>
                <a:cubicBezTo>
                  <a:pt x="344171" y="1197232"/>
                  <a:pt x="343390" y="1192124"/>
                  <a:pt x="346123" y="1157176"/>
                </a:cubicBezTo>
                <a:cubicBezTo>
                  <a:pt x="359383" y="1110140"/>
                  <a:pt x="355619" y="1111028"/>
                  <a:pt x="349331" y="1063288"/>
                </a:cubicBezTo>
                <a:cubicBezTo>
                  <a:pt x="364194" y="1005331"/>
                  <a:pt x="362778" y="969963"/>
                  <a:pt x="431245" y="889417"/>
                </a:cubicBezTo>
                <a:lnTo>
                  <a:pt x="459477" y="816346"/>
                </a:lnTo>
                <a:cubicBezTo>
                  <a:pt x="465006" y="808083"/>
                  <a:pt x="496978" y="764380"/>
                  <a:pt x="489268" y="752692"/>
                </a:cubicBezTo>
                <a:lnTo>
                  <a:pt x="505368" y="724368"/>
                </a:lnTo>
                <a:lnTo>
                  <a:pt x="511178" y="722494"/>
                </a:lnTo>
                <a:lnTo>
                  <a:pt x="514451" y="717531"/>
                </a:lnTo>
                <a:cubicBezTo>
                  <a:pt x="514171" y="710761"/>
                  <a:pt x="513893" y="703992"/>
                  <a:pt x="513612" y="697222"/>
                </a:cubicBezTo>
                <a:cubicBezTo>
                  <a:pt x="513272" y="693376"/>
                  <a:pt x="513720" y="690905"/>
                  <a:pt x="514772" y="689289"/>
                </a:cubicBezTo>
                <a:lnTo>
                  <a:pt x="515249" y="689151"/>
                </a:lnTo>
                <a:cubicBezTo>
                  <a:pt x="515320" y="686637"/>
                  <a:pt x="515389" y="684122"/>
                  <a:pt x="515461" y="681608"/>
                </a:cubicBezTo>
                <a:cubicBezTo>
                  <a:pt x="522970" y="666964"/>
                  <a:pt x="551123" y="617831"/>
                  <a:pt x="560298" y="601285"/>
                </a:cubicBezTo>
                <a:cubicBezTo>
                  <a:pt x="558549" y="585107"/>
                  <a:pt x="540289" y="573171"/>
                  <a:pt x="570504" y="582332"/>
                </a:cubicBezTo>
                <a:cubicBezTo>
                  <a:pt x="570816" y="577121"/>
                  <a:pt x="573898" y="574271"/>
                  <a:pt x="578347" y="572511"/>
                </a:cubicBezTo>
                <a:lnTo>
                  <a:pt x="580375" y="572092"/>
                </a:lnTo>
                <a:lnTo>
                  <a:pt x="575722" y="536015"/>
                </a:lnTo>
                <a:lnTo>
                  <a:pt x="578705" y="531675"/>
                </a:lnTo>
                <a:lnTo>
                  <a:pt x="564084" y="491380"/>
                </a:lnTo>
                <a:cubicBezTo>
                  <a:pt x="560969" y="487340"/>
                  <a:pt x="560134" y="482008"/>
                  <a:pt x="564457" y="473782"/>
                </a:cubicBezTo>
                <a:lnTo>
                  <a:pt x="566413" y="472000"/>
                </a:lnTo>
                <a:lnTo>
                  <a:pt x="584600" y="354566"/>
                </a:lnTo>
                <a:cubicBezTo>
                  <a:pt x="586100" y="325288"/>
                  <a:pt x="584583" y="317533"/>
                  <a:pt x="588077" y="265704"/>
                </a:cubicBezTo>
                <a:cubicBezTo>
                  <a:pt x="588008" y="205530"/>
                  <a:pt x="578491" y="226511"/>
                  <a:pt x="580576" y="187093"/>
                </a:cubicBezTo>
                <a:cubicBezTo>
                  <a:pt x="579265" y="162458"/>
                  <a:pt x="569240" y="117589"/>
                  <a:pt x="587928" y="130336"/>
                </a:cubicBezTo>
                <a:cubicBezTo>
                  <a:pt x="552635" y="69804"/>
                  <a:pt x="604651" y="82036"/>
                  <a:pt x="593881" y="17287"/>
                </a:cubicBezTo>
                <a:cubicBezTo>
                  <a:pt x="600399" y="13784"/>
                  <a:pt x="605413" y="8440"/>
                  <a:pt x="609224" y="1705"/>
                </a:cubicBezTo>
                <a:close/>
              </a:path>
            </a:pathLst>
          </a:custGeom>
          <a:noFill/>
        </p:spPr>
      </p:pic>
    </p:spTree>
    <p:extLst>
      <p:ext uri="{BB962C8B-B14F-4D97-AF65-F5344CB8AC3E}">
        <p14:creationId xmlns:p14="http://schemas.microsoft.com/office/powerpoint/2010/main" val="377151841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9F79630B-0F0B-446E-A637-38FA8F61D1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B3437C99-FC8E-4311-B48A-F0C4C329B1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5028" y="-1"/>
            <a:ext cx="12192000" cy="6857999"/>
          </a:xfrm>
          <a:prstGeom prst="rect">
            <a:avLst/>
          </a:prstGeom>
          <a:solidFill>
            <a:srgbClr val="82766A">
              <a:alpha val="1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9DA6233B-238C-AA37-349A-15CF5CA744F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37034" y="2194102"/>
            <a:ext cx="3158741" cy="3908586"/>
          </a:xfrm>
        </p:spPr>
        <p:txBody>
          <a:bodyPr vert="horz" lIns="91440" tIns="45720" rIns="91440" bIns="45720" rtlCol="0" anchor="t">
            <a:normAutofit lnSpcReduction="10000"/>
          </a:bodyPr>
          <a:lstStyle/>
          <a:p>
            <a:r>
              <a:rPr lang="en-US" sz="2000" b="1" dirty="0"/>
              <a:t>Founding of Real Estate AI Group:</a:t>
            </a:r>
          </a:p>
          <a:p>
            <a:r>
              <a:rPr lang="en-US" sz="2000" b="1" dirty="0"/>
              <a:t>Pioneering AI in Real Estate</a:t>
            </a:r>
          </a:p>
          <a:p>
            <a:r>
              <a:rPr lang="en-US" sz="2000" b="1" dirty="0"/>
              <a:t>Company Mission:</a:t>
            </a:r>
          </a:p>
          <a:p>
            <a:r>
              <a:rPr lang="en-US" sz="2000" b="1" dirty="0"/>
              <a:t>Applying AI technology to optimize real estate operations</a:t>
            </a:r>
          </a:p>
          <a:p>
            <a:r>
              <a:rPr lang="en-US" sz="2000" b="1" dirty="0"/>
              <a:t>Specialization: Maintenance cost analytics, predictive maintenance, cost control</a:t>
            </a:r>
          </a:p>
        </p:txBody>
      </p:sp>
      <p:pic>
        <p:nvPicPr>
          <p:cNvPr id="4" name="Content Placeholder 3" descr="A logo for a real estate company&#10;&#10;Description automatically generated">
            <a:extLst>
              <a:ext uri="{FF2B5EF4-FFF2-40B4-BE49-F238E27FC236}">
                <a16:creationId xmlns:a16="http://schemas.microsoft.com/office/drawing/2014/main" id="{4C689EAC-5655-08B0-A29E-85BE50A2682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" b="5329"/>
          <a:stretch/>
        </p:blipFill>
        <p:spPr bwMode="auto">
          <a:xfrm>
            <a:off x="4948188" y="1"/>
            <a:ext cx="7243812" cy="6857999"/>
          </a:xfrm>
          <a:custGeom>
            <a:avLst/>
            <a:gdLst/>
            <a:ahLst/>
            <a:cxnLst/>
            <a:rect l="l" t="t" r="r" b="b"/>
            <a:pathLst>
              <a:path w="7243812" h="6857999">
                <a:moveTo>
                  <a:pt x="609803" y="0"/>
                </a:moveTo>
                <a:lnTo>
                  <a:pt x="1222601" y="0"/>
                </a:lnTo>
                <a:lnTo>
                  <a:pt x="1223032" y="1645"/>
                </a:lnTo>
                <a:lnTo>
                  <a:pt x="1343371" y="1645"/>
                </a:lnTo>
                <a:lnTo>
                  <a:pt x="1343665" y="0"/>
                </a:lnTo>
                <a:lnTo>
                  <a:pt x="1884172" y="0"/>
                </a:lnTo>
                <a:lnTo>
                  <a:pt x="1884280" y="1645"/>
                </a:lnTo>
                <a:lnTo>
                  <a:pt x="7243812" y="1645"/>
                </a:lnTo>
                <a:lnTo>
                  <a:pt x="7243812" y="6857999"/>
                </a:lnTo>
                <a:lnTo>
                  <a:pt x="133676" y="6857999"/>
                </a:lnTo>
                <a:lnTo>
                  <a:pt x="114609" y="6843646"/>
                </a:lnTo>
                <a:cubicBezTo>
                  <a:pt x="106811" y="6836369"/>
                  <a:pt x="103243" y="6828354"/>
                  <a:pt x="111459" y="6817746"/>
                </a:cubicBezTo>
                <a:cubicBezTo>
                  <a:pt x="93943" y="6769544"/>
                  <a:pt x="97901" y="6796071"/>
                  <a:pt x="113412" y="6759582"/>
                </a:cubicBezTo>
                <a:cubicBezTo>
                  <a:pt x="110188" y="6732087"/>
                  <a:pt x="99653" y="6727133"/>
                  <a:pt x="100729" y="6705297"/>
                </a:cubicBezTo>
                <a:cubicBezTo>
                  <a:pt x="94563" y="6675394"/>
                  <a:pt x="99792" y="6669536"/>
                  <a:pt x="87662" y="6640957"/>
                </a:cubicBezTo>
                <a:cubicBezTo>
                  <a:pt x="74199" y="6591883"/>
                  <a:pt x="82185" y="6576319"/>
                  <a:pt x="83084" y="6541313"/>
                </a:cubicBezTo>
                <a:cubicBezTo>
                  <a:pt x="82225" y="6490855"/>
                  <a:pt x="67640" y="6422980"/>
                  <a:pt x="59444" y="6370251"/>
                </a:cubicBezTo>
                <a:cubicBezTo>
                  <a:pt x="51248" y="6317522"/>
                  <a:pt x="30729" y="6270972"/>
                  <a:pt x="33908" y="6224938"/>
                </a:cubicBezTo>
                <a:lnTo>
                  <a:pt x="30063" y="6089693"/>
                </a:lnTo>
                <a:cubicBezTo>
                  <a:pt x="25730" y="6032039"/>
                  <a:pt x="3474" y="5997051"/>
                  <a:pt x="29101" y="5973994"/>
                </a:cubicBezTo>
                <a:cubicBezTo>
                  <a:pt x="17018" y="5940131"/>
                  <a:pt x="41135" y="5955713"/>
                  <a:pt x="33855" y="5939847"/>
                </a:cubicBezTo>
                <a:lnTo>
                  <a:pt x="12982" y="5906467"/>
                </a:lnTo>
                <a:lnTo>
                  <a:pt x="8416" y="5862699"/>
                </a:lnTo>
                <a:cubicBezTo>
                  <a:pt x="7895" y="5838948"/>
                  <a:pt x="8409" y="5853058"/>
                  <a:pt x="12052" y="5823324"/>
                </a:cubicBezTo>
                <a:cubicBezTo>
                  <a:pt x="11631" y="5805291"/>
                  <a:pt x="11213" y="5787258"/>
                  <a:pt x="10793" y="5769225"/>
                </a:cubicBezTo>
                <a:cubicBezTo>
                  <a:pt x="17866" y="5738356"/>
                  <a:pt x="19121" y="5696311"/>
                  <a:pt x="25986" y="5667896"/>
                </a:cubicBezTo>
                <a:cubicBezTo>
                  <a:pt x="16329" y="5647975"/>
                  <a:pt x="42195" y="5619318"/>
                  <a:pt x="43687" y="5594585"/>
                </a:cubicBezTo>
                <a:cubicBezTo>
                  <a:pt x="32512" y="5517959"/>
                  <a:pt x="44052" y="5536542"/>
                  <a:pt x="40019" y="5464225"/>
                </a:cubicBezTo>
                <a:cubicBezTo>
                  <a:pt x="32676" y="5400671"/>
                  <a:pt x="26469" y="5311951"/>
                  <a:pt x="22904" y="5269726"/>
                </a:cubicBezTo>
                <a:cubicBezTo>
                  <a:pt x="19341" y="5227501"/>
                  <a:pt x="14742" y="5212581"/>
                  <a:pt x="18628" y="5210876"/>
                </a:cubicBezTo>
                <a:cubicBezTo>
                  <a:pt x="-20300" y="5161742"/>
                  <a:pt x="15511" y="5141336"/>
                  <a:pt x="5392" y="5111369"/>
                </a:cubicBezTo>
                <a:cubicBezTo>
                  <a:pt x="10662" y="5053859"/>
                  <a:pt x="15546" y="5034036"/>
                  <a:pt x="13324" y="5009272"/>
                </a:cubicBezTo>
                <a:cubicBezTo>
                  <a:pt x="25126" y="4982633"/>
                  <a:pt x="74251" y="4956261"/>
                  <a:pt x="48699" y="4925805"/>
                </a:cubicBezTo>
                <a:cubicBezTo>
                  <a:pt x="76704" y="4931200"/>
                  <a:pt x="39437" y="4888353"/>
                  <a:pt x="62925" y="4877992"/>
                </a:cubicBezTo>
                <a:cubicBezTo>
                  <a:pt x="82480" y="4871554"/>
                  <a:pt x="75731" y="4857054"/>
                  <a:pt x="79496" y="4844323"/>
                </a:cubicBezTo>
                <a:cubicBezTo>
                  <a:pt x="97657" y="4832308"/>
                  <a:pt x="110974" y="4752352"/>
                  <a:pt x="101400" y="4733115"/>
                </a:cubicBezTo>
                <a:cubicBezTo>
                  <a:pt x="108185" y="4679357"/>
                  <a:pt x="119720" y="4662889"/>
                  <a:pt x="111223" y="4625153"/>
                </a:cubicBezTo>
                <a:cubicBezTo>
                  <a:pt x="106592" y="4588197"/>
                  <a:pt x="114401" y="4567830"/>
                  <a:pt x="126359" y="4539168"/>
                </a:cubicBezTo>
                <a:cubicBezTo>
                  <a:pt x="126535" y="4522289"/>
                  <a:pt x="126710" y="4505410"/>
                  <a:pt x="126886" y="4488531"/>
                </a:cubicBezTo>
                <a:cubicBezTo>
                  <a:pt x="126165" y="4473140"/>
                  <a:pt x="132917" y="4437329"/>
                  <a:pt x="135099" y="4411258"/>
                </a:cubicBezTo>
                <a:cubicBezTo>
                  <a:pt x="107667" y="4345686"/>
                  <a:pt x="146840" y="4280033"/>
                  <a:pt x="132327" y="4219510"/>
                </a:cubicBezTo>
                <a:cubicBezTo>
                  <a:pt x="138549" y="4158987"/>
                  <a:pt x="124091" y="4192084"/>
                  <a:pt x="172424" y="4048117"/>
                </a:cubicBezTo>
                <a:cubicBezTo>
                  <a:pt x="167703" y="4015047"/>
                  <a:pt x="203806" y="3905047"/>
                  <a:pt x="177666" y="3878222"/>
                </a:cubicBezTo>
                <a:cubicBezTo>
                  <a:pt x="167714" y="3821305"/>
                  <a:pt x="183914" y="3845122"/>
                  <a:pt x="156982" y="3778166"/>
                </a:cubicBezTo>
                <a:cubicBezTo>
                  <a:pt x="160365" y="3760234"/>
                  <a:pt x="142791" y="3724716"/>
                  <a:pt x="142115" y="3707357"/>
                </a:cubicBezTo>
                <a:cubicBezTo>
                  <a:pt x="139253" y="3688591"/>
                  <a:pt x="140202" y="3672776"/>
                  <a:pt x="139805" y="3665569"/>
                </a:cubicBezTo>
                <a:cubicBezTo>
                  <a:pt x="139778" y="3665084"/>
                  <a:pt x="139750" y="3664599"/>
                  <a:pt x="139723" y="3664114"/>
                </a:cubicBezTo>
                <a:lnTo>
                  <a:pt x="134134" y="3653088"/>
                </a:lnTo>
                <a:lnTo>
                  <a:pt x="126568" y="3641228"/>
                </a:lnTo>
                <a:cubicBezTo>
                  <a:pt x="126560" y="3629488"/>
                  <a:pt x="126549" y="3617747"/>
                  <a:pt x="126540" y="3606007"/>
                </a:cubicBezTo>
                <a:lnTo>
                  <a:pt x="134645" y="3597336"/>
                </a:lnTo>
                <a:lnTo>
                  <a:pt x="131649" y="3586412"/>
                </a:lnTo>
                <a:lnTo>
                  <a:pt x="134221" y="3569719"/>
                </a:lnTo>
                <a:lnTo>
                  <a:pt x="133795" y="3568021"/>
                </a:lnTo>
                <a:lnTo>
                  <a:pt x="130189" y="3553678"/>
                </a:lnTo>
                <a:lnTo>
                  <a:pt x="129827" y="3552249"/>
                </a:lnTo>
                <a:lnTo>
                  <a:pt x="122183" y="3542019"/>
                </a:lnTo>
                <a:lnTo>
                  <a:pt x="112426" y="3531201"/>
                </a:lnTo>
                <a:lnTo>
                  <a:pt x="105626" y="3496391"/>
                </a:lnTo>
                <a:lnTo>
                  <a:pt x="111971" y="3486850"/>
                </a:lnTo>
                <a:lnTo>
                  <a:pt x="106910" y="3476412"/>
                </a:lnTo>
                <a:cubicBezTo>
                  <a:pt x="105781" y="3466028"/>
                  <a:pt x="105824" y="3433967"/>
                  <a:pt x="105209" y="3424545"/>
                </a:cubicBezTo>
                <a:lnTo>
                  <a:pt x="103215" y="3419880"/>
                </a:lnTo>
                <a:lnTo>
                  <a:pt x="104953" y="3415218"/>
                </a:lnTo>
                <a:lnTo>
                  <a:pt x="101255" y="3409825"/>
                </a:lnTo>
                <a:lnTo>
                  <a:pt x="103044" y="3407057"/>
                </a:lnTo>
                <a:lnTo>
                  <a:pt x="89764" y="3378959"/>
                </a:lnTo>
                <a:lnTo>
                  <a:pt x="83991" y="3362948"/>
                </a:lnTo>
                <a:lnTo>
                  <a:pt x="66858" y="3332072"/>
                </a:lnTo>
                <a:lnTo>
                  <a:pt x="69057" y="3325671"/>
                </a:lnTo>
                <a:lnTo>
                  <a:pt x="51631" y="3278130"/>
                </a:lnTo>
                <a:lnTo>
                  <a:pt x="53959" y="3277179"/>
                </a:lnTo>
                <a:lnTo>
                  <a:pt x="60205" y="3262610"/>
                </a:lnTo>
                <a:lnTo>
                  <a:pt x="58998" y="3258677"/>
                </a:lnTo>
                <a:cubicBezTo>
                  <a:pt x="46010" y="3210316"/>
                  <a:pt x="80872" y="3236545"/>
                  <a:pt x="45170" y="3180546"/>
                </a:cubicBezTo>
                <a:cubicBezTo>
                  <a:pt x="53643" y="3171780"/>
                  <a:pt x="52550" y="3163902"/>
                  <a:pt x="45228" y="3151828"/>
                </a:cubicBezTo>
                <a:cubicBezTo>
                  <a:pt x="39651" y="3128169"/>
                  <a:pt x="64667" y="3124610"/>
                  <a:pt x="45020" y="3103777"/>
                </a:cubicBezTo>
                <a:cubicBezTo>
                  <a:pt x="59127" y="3105196"/>
                  <a:pt x="41123" y="3057428"/>
                  <a:pt x="57092" y="3065434"/>
                </a:cubicBezTo>
                <a:cubicBezTo>
                  <a:pt x="55435" y="3051512"/>
                  <a:pt x="40803" y="3032637"/>
                  <a:pt x="35088" y="3020247"/>
                </a:cubicBezTo>
                <a:cubicBezTo>
                  <a:pt x="32503" y="3002537"/>
                  <a:pt x="18197" y="3001119"/>
                  <a:pt x="22803" y="2991092"/>
                </a:cubicBezTo>
                <a:cubicBezTo>
                  <a:pt x="24338" y="2987749"/>
                  <a:pt x="27975" y="2983455"/>
                  <a:pt x="34850" y="2977278"/>
                </a:cubicBezTo>
                <a:cubicBezTo>
                  <a:pt x="22587" y="2954448"/>
                  <a:pt x="35600" y="2946689"/>
                  <a:pt x="36223" y="2911749"/>
                </a:cubicBezTo>
                <a:cubicBezTo>
                  <a:pt x="35158" y="2886513"/>
                  <a:pt x="29761" y="2843788"/>
                  <a:pt x="28462" y="2825860"/>
                </a:cubicBezTo>
                <a:cubicBezTo>
                  <a:pt x="28449" y="2818634"/>
                  <a:pt x="28437" y="2811409"/>
                  <a:pt x="28424" y="2804183"/>
                </a:cubicBezTo>
                <a:lnTo>
                  <a:pt x="21292" y="2790136"/>
                </a:lnTo>
                <a:lnTo>
                  <a:pt x="16179" y="2760208"/>
                </a:lnTo>
                <a:lnTo>
                  <a:pt x="22858" y="2751112"/>
                </a:lnTo>
                <a:lnTo>
                  <a:pt x="18505" y="2740278"/>
                </a:lnTo>
                <a:lnTo>
                  <a:pt x="22482" y="2726489"/>
                </a:lnTo>
                <a:lnTo>
                  <a:pt x="18175" y="2725052"/>
                </a:lnTo>
                <a:lnTo>
                  <a:pt x="10521" y="2715895"/>
                </a:lnTo>
                <a:lnTo>
                  <a:pt x="25499" y="2665666"/>
                </a:lnTo>
                <a:lnTo>
                  <a:pt x="30658" y="2635351"/>
                </a:lnTo>
                <a:cubicBezTo>
                  <a:pt x="30723" y="2625597"/>
                  <a:pt x="30791" y="2615842"/>
                  <a:pt x="30857" y="2606088"/>
                </a:cubicBezTo>
                <a:lnTo>
                  <a:pt x="37532" y="2596456"/>
                </a:lnTo>
                <a:cubicBezTo>
                  <a:pt x="41239" y="2582253"/>
                  <a:pt x="34640" y="2564757"/>
                  <a:pt x="36511" y="2549900"/>
                </a:cubicBezTo>
                <a:lnTo>
                  <a:pt x="53712" y="2496499"/>
                </a:lnTo>
                <a:cubicBezTo>
                  <a:pt x="53527" y="2492743"/>
                  <a:pt x="64725" y="2449625"/>
                  <a:pt x="64540" y="2445869"/>
                </a:cubicBezTo>
                <a:cubicBezTo>
                  <a:pt x="61940" y="2441580"/>
                  <a:pt x="65575" y="2413465"/>
                  <a:pt x="64348" y="2408995"/>
                </a:cubicBezTo>
                <a:cubicBezTo>
                  <a:pt x="100333" y="2407546"/>
                  <a:pt x="71752" y="2329020"/>
                  <a:pt x="101725" y="2335735"/>
                </a:cubicBezTo>
                <a:cubicBezTo>
                  <a:pt x="120512" y="2299003"/>
                  <a:pt x="138791" y="2291744"/>
                  <a:pt x="147278" y="2260088"/>
                </a:cubicBezTo>
                <a:cubicBezTo>
                  <a:pt x="152668" y="2224200"/>
                  <a:pt x="143589" y="2220953"/>
                  <a:pt x="152643" y="2193455"/>
                </a:cubicBezTo>
                <a:cubicBezTo>
                  <a:pt x="152701" y="2159228"/>
                  <a:pt x="131577" y="2138038"/>
                  <a:pt x="161815" y="2107942"/>
                </a:cubicBezTo>
                <a:lnTo>
                  <a:pt x="168884" y="2024270"/>
                </a:lnTo>
                <a:lnTo>
                  <a:pt x="210800" y="1969445"/>
                </a:lnTo>
                <a:lnTo>
                  <a:pt x="215063" y="1961162"/>
                </a:lnTo>
                <a:lnTo>
                  <a:pt x="226767" y="1945112"/>
                </a:lnTo>
                <a:lnTo>
                  <a:pt x="225906" y="1942021"/>
                </a:lnTo>
                <a:lnTo>
                  <a:pt x="220555" y="1935584"/>
                </a:lnTo>
                <a:cubicBezTo>
                  <a:pt x="220179" y="1930292"/>
                  <a:pt x="223282" y="1914884"/>
                  <a:pt x="223648" y="1910265"/>
                </a:cubicBezTo>
                <a:cubicBezTo>
                  <a:pt x="221934" y="1909994"/>
                  <a:pt x="221895" y="1909162"/>
                  <a:pt x="222758" y="1907867"/>
                </a:cubicBezTo>
                <a:lnTo>
                  <a:pt x="229387" y="1899379"/>
                </a:lnTo>
                <a:lnTo>
                  <a:pt x="231548" y="1895114"/>
                </a:lnTo>
                <a:lnTo>
                  <a:pt x="216553" y="1892417"/>
                </a:lnTo>
                <a:cubicBezTo>
                  <a:pt x="209075" y="1884999"/>
                  <a:pt x="222114" y="1866643"/>
                  <a:pt x="209739" y="1861483"/>
                </a:cubicBezTo>
                <a:cubicBezTo>
                  <a:pt x="214584" y="1853278"/>
                  <a:pt x="219066" y="1844665"/>
                  <a:pt x="222950" y="1835810"/>
                </a:cubicBezTo>
                <a:lnTo>
                  <a:pt x="224812" y="1830569"/>
                </a:lnTo>
                <a:lnTo>
                  <a:pt x="224522" y="1830429"/>
                </a:lnTo>
                <a:cubicBezTo>
                  <a:pt x="224224" y="1829219"/>
                  <a:pt x="224571" y="1827468"/>
                  <a:pt x="225830" y="1824832"/>
                </a:cubicBezTo>
                <a:lnTo>
                  <a:pt x="228207" y="1821003"/>
                </a:lnTo>
                <a:lnTo>
                  <a:pt x="230878" y="1807109"/>
                </a:lnTo>
                <a:lnTo>
                  <a:pt x="227355" y="1805316"/>
                </a:lnTo>
                <a:lnTo>
                  <a:pt x="228132" y="1804434"/>
                </a:lnTo>
                <a:cubicBezTo>
                  <a:pt x="237533" y="1798221"/>
                  <a:pt x="248274" y="1797417"/>
                  <a:pt x="223762" y="1784314"/>
                </a:cubicBezTo>
                <a:cubicBezTo>
                  <a:pt x="240655" y="1769422"/>
                  <a:pt x="224912" y="1763793"/>
                  <a:pt x="226521" y="1740358"/>
                </a:cubicBezTo>
                <a:cubicBezTo>
                  <a:pt x="240385" y="1732435"/>
                  <a:pt x="239102" y="1724301"/>
                  <a:pt x="233164" y="1715685"/>
                </a:cubicBezTo>
                <a:cubicBezTo>
                  <a:pt x="245499" y="1694404"/>
                  <a:pt x="240415" y="1672675"/>
                  <a:pt x="245819" y="1647555"/>
                </a:cubicBezTo>
                <a:cubicBezTo>
                  <a:pt x="268668" y="1622803"/>
                  <a:pt x="248434" y="1605585"/>
                  <a:pt x="254317" y="1578752"/>
                </a:cubicBezTo>
                <a:lnTo>
                  <a:pt x="249918" y="1546022"/>
                </a:lnTo>
                <a:cubicBezTo>
                  <a:pt x="251996" y="1543635"/>
                  <a:pt x="248777" y="1521210"/>
                  <a:pt x="248927" y="1519929"/>
                </a:cubicBezTo>
                <a:lnTo>
                  <a:pt x="248704" y="1519731"/>
                </a:lnTo>
                <a:lnTo>
                  <a:pt x="252245" y="1514846"/>
                </a:lnTo>
                <a:cubicBezTo>
                  <a:pt x="255314" y="1501295"/>
                  <a:pt x="252199" y="1477394"/>
                  <a:pt x="254681" y="1463304"/>
                </a:cubicBezTo>
                <a:cubicBezTo>
                  <a:pt x="257024" y="1459891"/>
                  <a:pt x="268983" y="1432466"/>
                  <a:pt x="267138" y="1430305"/>
                </a:cubicBezTo>
                <a:lnTo>
                  <a:pt x="266110" y="1429568"/>
                </a:lnTo>
                <a:lnTo>
                  <a:pt x="286784" y="1404045"/>
                </a:lnTo>
                <a:lnTo>
                  <a:pt x="294521" y="1360879"/>
                </a:lnTo>
                <a:lnTo>
                  <a:pt x="324750" y="1301993"/>
                </a:lnTo>
                <a:lnTo>
                  <a:pt x="328780" y="1210776"/>
                </a:lnTo>
                <a:cubicBezTo>
                  <a:pt x="344171" y="1197232"/>
                  <a:pt x="343390" y="1192124"/>
                  <a:pt x="346123" y="1157176"/>
                </a:cubicBezTo>
                <a:cubicBezTo>
                  <a:pt x="359383" y="1110140"/>
                  <a:pt x="355619" y="1111028"/>
                  <a:pt x="349331" y="1063288"/>
                </a:cubicBezTo>
                <a:cubicBezTo>
                  <a:pt x="364194" y="1005331"/>
                  <a:pt x="362778" y="969963"/>
                  <a:pt x="431245" y="889417"/>
                </a:cubicBezTo>
                <a:lnTo>
                  <a:pt x="459477" y="816346"/>
                </a:lnTo>
                <a:cubicBezTo>
                  <a:pt x="465006" y="808083"/>
                  <a:pt x="496978" y="764380"/>
                  <a:pt x="489268" y="752692"/>
                </a:cubicBezTo>
                <a:lnTo>
                  <a:pt x="505368" y="724368"/>
                </a:lnTo>
                <a:lnTo>
                  <a:pt x="511178" y="722494"/>
                </a:lnTo>
                <a:lnTo>
                  <a:pt x="514451" y="717531"/>
                </a:lnTo>
                <a:cubicBezTo>
                  <a:pt x="514171" y="710761"/>
                  <a:pt x="513893" y="703992"/>
                  <a:pt x="513612" y="697222"/>
                </a:cubicBezTo>
                <a:cubicBezTo>
                  <a:pt x="513272" y="693376"/>
                  <a:pt x="513720" y="690905"/>
                  <a:pt x="514772" y="689289"/>
                </a:cubicBezTo>
                <a:lnTo>
                  <a:pt x="515249" y="689151"/>
                </a:lnTo>
                <a:cubicBezTo>
                  <a:pt x="515320" y="686637"/>
                  <a:pt x="515389" y="684122"/>
                  <a:pt x="515461" y="681608"/>
                </a:cubicBezTo>
                <a:cubicBezTo>
                  <a:pt x="522970" y="666964"/>
                  <a:pt x="551123" y="617831"/>
                  <a:pt x="560298" y="601285"/>
                </a:cubicBezTo>
                <a:cubicBezTo>
                  <a:pt x="558549" y="585107"/>
                  <a:pt x="540289" y="573171"/>
                  <a:pt x="570504" y="582332"/>
                </a:cubicBezTo>
                <a:cubicBezTo>
                  <a:pt x="570816" y="577121"/>
                  <a:pt x="573898" y="574271"/>
                  <a:pt x="578347" y="572511"/>
                </a:cubicBezTo>
                <a:lnTo>
                  <a:pt x="580375" y="572092"/>
                </a:lnTo>
                <a:lnTo>
                  <a:pt x="575722" y="536015"/>
                </a:lnTo>
                <a:lnTo>
                  <a:pt x="578705" y="531675"/>
                </a:lnTo>
                <a:lnTo>
                  <a:pt x="564084" y="491380"/>
                </a:lnTo>
                <a:cubicBezTo>
                  <a:pt x="560969" y="487340"/>
                  <a:pt x="560134" y="482008"/>
                  <a:pt x="564457" y="473782"/>
                </a:cubicBezTo>
                <a:lnTo>
                  <a:pt x="566413" y="472000"/>
                </a:lnTo>
                <a:lnTo>
                  <a:pt x="584600" y="354566"/>
                </a:lnTo>
                <a:cubicBezTo>
                  <a:pt x="586100" y="325288"/>
                  <a:pt x="584583" y="317533"/>
                  <a:pt x="588077" y="265704"/>
                </a:cubicBezTo>
                <a:cubicBezTo>
                  <a:pt x="588008" y="205530"/>
                  <a:pt x="578491" y="226511"/>
                  <a:pt x="580576" y="187093"/>
                </a:cubicBezTo>
                <a:cubicBezTo>
                  <a:pt x="579265" y="162458"/>
                  <a:pt x="569240" y="117589"/>
                  <a:pt x="587928" y="130336"/>
                </a:cubicBezTo>
                <a:cubicBezTo>
                  <a:pt x="552635" y="69804"/>
                  <a:pt x="604651" y="82036"/>
                  <a:pt x="593881" y="17287"/>
                </a:cubicBezTo>
                <a:cubicBezTo>
                  <a:pt x="600399" y="13784"/>
                  <a:pt x="605413" y="8440"/>
                  <a:pt x="609224" y="1705"/>
                </a:cubicBezTo>
                <a:close/>
              </a:path>
            </a:pathLst>
          </a:custGeom>
          <a:noFill/>
        </p:spPr>
      </p:pic>
    </p:spTree>
    <p:extLst>
      <p:ext uri="{BB962C8B-B14F-4D97-AF65-F5344CB8AC3E}">
        <p14:creationId xmlns:p14="http://schemas.microsoft.com/office/powerpoint/2010/main" val="53293009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Slide Background">
            <a:extLst>
              <a:ext uri="{FF2B5EF4-FFF2-40B4-BE49-F238E27FC236}">
                <a16:creationId xmlns:a16="http://schemas.microsoft.com/office/drawing/2014/main" id="{9F7D5CDA-D291-4307-BF55-1381FED2963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81C1054-9730-573F-C91A-E4B8A216CA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1800" y="762001"/>
            <a:ext cx="5334197" cy="1708242"/>
          </a:xfrm>
        </p:spPr>
        <p:txBody>
          <a:bodyPr anchor="ctr">
            <a:normAutofit/>
          </a:bodyPr>
          <a:lstStyle/>
          <a:p>
            <a:r>
              <a:rPr lang="en-US" sz="4000"/>
              <a:t>Introduction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81DE4CB-95D9-A232-EB48-8AFBF026043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1800" y="2470244"/>
            <a:ext cx="5334197" cy="3769835"/>
          </a:xfrm>
        </p:spPr>
        <p:txBody>
          <a:bodyPr anchor="ctr">
            <a:normAutofit/>
          </a:bodyPr>
          <a:lstStyle/>
          <a:p>
            <a:pPr marL="342900" marR="0" lvl="0" indent="-342900">
              <a:spcBef>
                <a:spcPts val="0"/>
              </a:spcBef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US" sz="2000" b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Objective</a:t>
            </a:r>
            <a:r>
              <a:rPr lang="en-US" sz="20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 To leverage AI technology to optimize maintenance operations, reduce costs, and improve efficiency at Westpark</a:t>
            </a:r>
          </a:p>
          <a:p>
            <a:pPr marL="342900" marR="0" lvl="0" indent="-342900">
              <a:spcBef>
                <a:spcPts val="0"/>
              </a:spcBef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endParaRPr lang="en-US" sz="20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US" sz="2000" b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Key Points</a:t>
            </a:r>
            <a:r>
              <a:rPr lang="en-US" sz="20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</a:p>
          <a:p>
            <a:pPr marL="742950" marR="0" lvl="1" indent="-285750">
              <a:spcBef>
                <a:spcPts val="0"/>
              </a:spcBef>
              <a:spcAft>
                <a:spcPts val="800"/>
              </a:spcAft>
              <a:buSzPts val="1000"/>
              <a:buFont typeface="Courier New" panose="02070309020205020404" pitchFamily="49" charset="0"/>
              <a:buChar char="o"/>
              <a:tabLst>
                <a:tab pos="914400" algn="l"/>
              </a:tabLst>
            </a:pPr>
            <a:r>
              <a:rPr lang="en-US" sz="20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100 years of progressive experience in real estate and technology.</a:t>
            </a:r>
          </a:p>
          <a:p>
            <a:pPr marL="742950" marR="0" lvl="1" indent="-285750">
              <a:spcBef>
                <a:spcPts val="0"/>
              </a:spcBef>
              <a:spcAft>
                <a:spcPts val="800"/>
              </a:spcAft>
              <a:buSzPts val="1000"/>
              <a:buFont typeface="Courier New" panose="02070309020205020404" pitchFamily="49" charset="0"/>
              <a:buChar char="o"/>
              <a:tabLst>
                <a:tab pos="914400" algn="l"/>
              </a:tabLst>
            </a:pPr>
            <a:r>
              <a:rPr lang="en-US" sz="20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Expertise in AI/LLM for real estate management.</a:t>
            </a:r>
          </a:p>
          <a:p>
            <a:pPr marL="742950" marR="0" lvl="1" indent="-285750">
              <a:spcBef>
                <a:spcPts val="0"/>
              </a:spcBef>
              <a:spcAft>
                <a:spcPts val="800"/>
              </a:spcAft>
              <a:buSzPts val="1000"/>
              <a:buFont typeface="Courier New" panose="02070309020205020404" pitchFamily="49" charset="0"/>
              <a:buChar char="o"/>
              <a:tabLst>
                <a:tab pos="914400" algn="l"/>
              </a:tabLst>
            </a:pPr>
            <a:r>
              <a:rPr lang="en-US" sz="20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Proven results in cost reduction and operational efficiency.</a:t>
            </a:r>
          </a:p>
          <a:p>
            <a:endParaRPr lang="en-US" sz="2000"/>
          </a:p>
        </p:txBody>
      </p:sp>
      <p:pic>
        <p:nvPicPr>
          <p:cNvPr id="5" name="Picture 4" descr="Aerial view of a city skyline">
            <a:extLst>
              <a:ext uri="{FF2B5EF4-FFF2-40B4-BE49-F238E27FC236}">
                <a16:creationId xmlns:a16="http://schemas.microsoft.com/office/drawing/2014/main" id="{9D60F87A-3B90-772E-E59E-7CBC87C86AF2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23473" r="24690" b="-1"/>
          <a:stretch/>
        </p:blipFill>
        <p:spPr>
          <a:xfrm>
            <a:off x="6857797" y="-10886"/>
            <a:ext cx="5334204" cy="6868886"/>
          </a:xfrm>
          <a:prstGeom prst="rect">
            <a:avLst/>
          </a:prstGeom>
          <a:effectLst>
            <a:outerShdw blurRad="127000" dist="50800" dir="10800000" sx="99000" sy="99000" algn="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90856482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743AA782-23D1-4521-8CAD-47662984AA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7D235BE-AF33-7C82-02E0-FBD1695991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936" y="640080"/>
            <a:ext cx="4818888" cy="727999"/>
          </a:xfrm>
        </p:spPr>
        <p:txBody>
          <a:bodyPr anchor="b">
            <a:noAutofit/>
          </a:bodyPr>
          <a:lstStyle/>
          <a:p>
            <a:r>
              <a:rPr lang="en-US" sz="3200" b="1" dirty="0"/>
              <a:t>Over 100 Years </a:t>
            </a:r>
            <a:r>
              <a:rPr lang="en-US" sz="3200" b="1"/>
              <a:t>of Experience</a:t>
            </a:r>
            <a:endParaRPr lang="en-US" sz="3200" b="1" dirty="0"/>
          </a:p>
        </p:txBody>
      </p:sp>
      <p:sp>
        <p:nvSpPr>
          <p:cNvPr id="13" name="sketch line">
            <a:extLst>
              <a:ext uri="{FF2B5EF4-FFF2-40B4-BE49-F238E27FC236}">
                <a16:creationId xmlns:a16="http://schemas.microsoft.com/office/drawing/2014/main" id="{71877DBC-BB60-40F0-AC93-2ACDBAAE60C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278" y="2372868"/>
            <a:ext cx="3255095" cy="18288"/>
          </a:xfrm>
          <a:custGeom>
            <a:avLst/>
            <a:gdLst>
              <a:gd name="connsiteX0" fmla="*/ 0 w 3255095"/>
              <a:gd name="connsiteY0" fmla="*/ 0 h 18288"/>
              <a:gd name="connsiteX1" fmla="*/ 618468 w 3255095"/>
              <a:gd name="connsiteY1" fmla="*/ 0 h 18288"/>
              <a:gd name="connsiteX2" fmla="*/ 1269487 w 3255095"/>
              <a:gd name="connsiteY2" fmla="*/ 0 h 18288"/>
              <a:gd name="connsiteX3" fmla="*/ 1953057 w 3255095"/>
              <a:gd name="connsiteY3" fmla="*/ 0 h 18288"/>
              <a:gd name="connsiteX4" fmla="*/ 2636627 w 3255095"/>
              <a:gd name="connsiteY4" fmla="*/ 0 h 18288"/>
              <a:gd name="connsiteX5" fmla="*/ 3255095 w 3255095"/>
              <a:gd name="connsiteY5" fmla="*/ 0 h 18288"/>
              <a:gd name="connsiteX6" fmla="*/ 3255095 w 3255095"/>
              <a:gd name="connsiteY6" fmla="*/ 18288 h 18288"/>
              <a:gd name="connsiteX7" fmla="*/ 2538974 w 3255095"/>
              <a:gd name="connsiteY7" fmla="*/ 18288 h 18288"/>
              <a:gd name="connsiteX8" fmla="*/ 1822853 w 3255095"/>
              <a:gd name="connsiteY8" fmla="*/ 18288 h 18288"/>
              <a:gd name="connsiteX9" fmla="*/ 1171834 w 3255095"/>
              <a:gd name="connsiteY9" fmla="*/ 18288 h 18288"/>
              <a:gd name="connsiteX10" fmla="*/ 0 w 3255095"/>
              <a:gd name="connsiteY10" fmla="*/ 18288 h 18288"/>
              <a:gd name="connsiteX11" fmla="*/ 0 w 3255095"/>
              <a:gd name="connsiteY11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255095" h="18288" fill="none" extrusionOk="0">
                <a:moveTo>
                  <a:pt x="0" y="0"/>
                </a:moveTo>
                <a:cubicBezTo>
                  <a:pt x="240201" y="-22123"/>
                  <a:pt x="462021" y="-19623"/>
                  <a:pt x="618468" y="0"/>
                </a:cubicBezTo>
                <a:cubicBezTo>
                  <a:pt x="774915" y="19623"/>
                  <a:pt x="974734" y="2035"/>
                  <a:pt x="1269487" y="0"/>
                </a:cubicBezTo>
                <a:cubicBezTo>
                  <a:pt x="1564240" y="-2035"/>
                  <a:pt x="1733579" y="10639"/>
                  <a:pt x="1953057" y="0"/>
                </a:cubicBezTo>
                <a:cubicBezTo>
                  <a:pt x="2172535" y="-10639"/>
                  <a:pt x="2453962" y="14018"/>
                  <a:pt x="2636627" y="0"/>
                </a:cubicBezTo>
                <a:cubicBezTo>
                  <a:pt x="2819292" y="-14018"/>
                  <a:pt x="3121375" y="5399"/>
                  <a:pt x="3255095" y="0"/>
                </a:cubicBezTo>
                <a:cubicBezTo>
                  <a:pt x="3254386" y="8157"/>
                  <a:pt x="3254682" y="12125"/>
                  <a:pt x="3255095" y="18288"/>
                </a:cubicBezTo>
                <a:cubicBezTo>
                  <a:pt x="3088545" y="23203"/>
                  <a:pt x="2687475" y="7419"/>
                  <a:pt x="2538974" y="18288"/>
                </a:cubicBezTo>
                <a:cubicBezTo>
                  <a:pt x="2390473" y="29157"/>
                  <a:pt x="2137381" y="-8959"/>
                  <a:pt x="1822853" y="18288"/>
                </a:cubicBezTo>
                <a:cubicBezTo>
                  <a:pt x="1508325" y="45535"/>
                  <a:pt x="1466437" y="20385"/>
                  <a:pt x="1171834" y="18288"/>
                </a:cubicBezTo>
                <a:cubicBezTo>
                  <a:pt x="877231" y="16191"/>
                  <a:pt x="561097" y="37643"/>
                  <a:pt x="0" y="18288"/>
                </a:cubicBezTo>
                <a:cubicBezTo>
                  <a:pt x="-46" y="12483"/>
                  <a:pt x="-203" y="6491"/>
                  <a:pt x="0" y="0"/>
                </a:cubicBezTo>
                <a:close/>
              </a:path>
              <a:path w="3255095" h="18288" stroke="0" extrusionOk="0">
                <a:moveTo>
                  <a:pt x="0" y="0"/>
                </a:moveTo>
                <a:cubicBezTo>
                  <a:pt x="291965" y="19429"/>
                  <a:pt x="363155" y="8568"/>
                  <a:pt x="618468" y="0"/>
                </a:cubicBezTo>
                <a:cubicBezTo>
                  <a:pt x="873781" y="-8568"/>
                  <a:pt x="904459" y="-19505"/>
                  <a:pt x="1171834" y="0"/>
                </a:cubicBezTo>
                <a:cubicBezTo>
                  <a:pt x="1439209" y="19505"/>
                  <a:pt x="1744369" y="9790"/>
                  <a:pt x="1887955" y="0"/>
                </a:cubicBezTo>
                <a:cubicBezTo>
                  <a:pt x="2031541" y="-9790"/>
                  <a:pt x="2346378" y="21240"/>
                  <a:pt x="2506423" y="0"/>
                </a:cubicBezTo>
                <a:cubicBezTo>
                  <a:pt x="2666468" y="-21240"/>
                  <a:pt x="2990257" y="30414"/>
                  <a:pt x="3255095" y="0"/>
                </a:cubicBezTo>
                <a:cubicBezTo>
                  <a:pt x="3254831" y="4493"/>
                  <a:pt x="3255479" y="9472"/>
                  <a:pt x="3255095" y="18288"/>
                </a:cubicBezTo>
                <a:cubicBezTo>
                  <a:pt x="3120743" y="16690"/>
                  <a:pt x="2759628" y="42462"/>
                  <a:pt x="2604076" y="18288"/>
                </a:cubicBezTo>
                <a:cubicBezTo>
                  <a:pt x="2448524" y="-5886"/>
                  <a:pt x="2184336" y="19599"/>
                  <a:pt x="1887955" y="18288"/>
                </a:cubicBezTo>
                <a:cubicBezTo>
                  <a:pt x="1591574" y="16977"/>
                  <a:pt x="1548845" y="6870"/>
                  <a:pt x="1334589" y="18288"/>
                </a:cubicBezTo>
                <a:cubicBezTo>
                  <a:pt x="1120333" y="29706"/>
                  <a:pt x="996014" y="9662"/>
                  <a:pt x="683570" y="18288"/>
                </a:cubicBezTo>
                <a:cubicBezTo>
                  <a:pt x="371126" y="26914"/>
                  <a:pt x="198687" y="16167"/>
                  <a:pt x="0" y="18288"/>
                </a:cubicBezTo>
                <a:cubicBezTo>
                  <a:pt x="843" y="9577"/>
                  <a:pt x="371" y="690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3810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34579145-E91A-DBAD-C18A-78711843C56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0936" y="2916105"/>
            <a:ext cx="4818888" cy="3547872"/>
          </a:xfrm>
        </p:spPr>
        <p:txBody>
          <a:bodyPr anchor="t">
            <a:normAutofit fontScale="85000" lnSpcReduction="20000"/>
          </a:bodyPr>
          <a:lstStyle/>
          <a:p>
            <a:pPr marL="0" indent="0">
              <a:buNone/>
            </a:pPr>
            <a:r>
              <a:rPr lang="en-US" sz="2200" b="1" dirty="0"/>
              <a:t>A Century of Real Estate AI Group</a:t>
            </a:r>
          </a:p>
          <a:p>
            <a:pPr marL="0" indent="0">
              <a:buNone/>
            </a:pPr>
            <a:r>
              <a:rPr lang="en-US" sz="1900" b="1" dirty="0"/>
              <a:t>1922: Foundation of early mechanical       expertise</a:t>
            </a:r>
            <a:r>
              <a:rPr lang="en-US" sz="1900" b="1"/>
              <a:t>, carried </a:t>
            </a:r>
            <a:r>
              <a:rPr lang="en-US" sz="1900" b="1" dirty="0"/>
              <a:t>through multiple generations  - still operating 2024</a:t>
            </a:r>
          </a:p>
          <a:p>
            <a:pPr marL="0" indent="0">
              <a:buNone/>
            </a:pPr>
            <a:r>
              <a:rPr lang="en-US" sz="1900" b="1" dirty="0"/>
              <a:t>1980 – 1990’s: Leadership in NET, NASDAQ listing.. VP / GM over $100M division . VP Asia Pacific / Latin America (offices Hong Kong, Tokyo, Singapore)</a:t>
            </a:r>
          </a:p>
          <a:p>
            <a:pPr marL="0" indent="0">
              <a:buNone/>
            </a:pPr>
            <a:r>
              <a:rPr lang="en-US" sz="1900" b="1" dirty="0"/>
              <a:t>1990’s: Founding Technology Gateways Int’l..</a:t>
            </a:r>
          </a:p>
          <a:p>
            <a:pPr marL="0" indent="0">
              <a:buNone/>
            </a:pPr>
            <a:r>
              <a:rPr lang="en-US" sz="1900" b="1" dirty="0"/>
              <a:t>Satellite systems integration </a:t>
            </a:r>
          </a:p>
          <a:p>
            <a:pPr marL="0" indent="0">
              <a:buNone/>
            </a:pPr>
            <a:r>
              <a:rPr lang="en-US" sz="1900" b="1" dirty="0"/>
              <a:t>2010: </a:t>
            </a:r>
            <a:r>
              <a:rPr lang="en-US" sz="1900" b="1" dirty="0" err="1"/>
              <a:t>RightOn</a:t>
            </a:r>
            <a:r>
              <a:rPr lang="en-US" sz="1900" b="1" dirty="0"/>
              <a:t> Health (Machine Learning)</a:t>
            </a:r>
          </a:p>
          <a:p>
            <a:pPr marL="0" indent="0">
              <a:buNone/>
            </a:pPr>
            <a:r>
              <a:rPr lang="en-US" sz="1900" b="1" dirty="0"/>
              <a:t>2022: Covid Authority – risk mitigation</a:t>
            </a:r>
          </a:p>
          <a:p>
            <a:pPr marL="0" indent="0">
              <a:buNone/>
            </a:pPr>
            <a:r>
              <a:rPr lang="en-US" sz="1900" b="1" dirty="0"/>
              <a:t>2023: Real Estate AI Group.. AI in managing real estate</a:t>
            </a:r>
          </a:p>
        </p:txBody>
      </p:sp>
      <p:pic>
        <p:nvPicPr>
          <p:cNvPr id="4" name="Content Placeholder 3" descr="An old car parked on the side of a road&#10;&#10;Description automatically generated">
            <a:extLst>
              <a:ext uri="{FF2B5EF4-FFF2-40B4-BE49-F238E27FC236}">
                <a16:creationId xmlns:a16="http://schemas.microsoft.com/office/drawing/2014/main" id="{8F2BFC19-3FE9-7C78-5F54-19810C8AF20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29231" y="310179"/>
            <a:ext cx="5458968" cy="311882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A931827D-1F01-EB5C-80B1-D8FE9077A43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3739179"/>
            <a:ext cx="5944235" cy="303022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90348901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7F1DD0-4EAE-1C70-5A30-34D6E2ED17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325369"/>
            <a:ext cx="4368602" cy="1956841"/>
          </a:xfrm>
        </p:spPr>
        <p:txBody>
          <a:bodyPr anchor="b">
            <a:normAutofit/>
          </a:bodyPr>
          <a:lstStyle/>
          <a:p>
            <a:r>
              <a:rPr lang="en-US" sz="4600" dirty="0"/>
              <a:t>Experienced Leadership Team</a:t>
            </a:r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ED209C74-F5EE-2418-C6F4-86F09B744B4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4927" y="2915457"/>
            <a:ext cx="4243589" cy="3320668"/>
          </a:xfrm>
        </p:spPr>
        <p:txBody>
          <a:bodyPr>
            <a:normAutofit fontScale="62500" lnSpcReduction="20000"/>
          </a:bodyPr>
          <a:lstStyle/>
          <a:p>
            <a:r>
              <a:rPr lang="en-US" sz="3600" b="1" dirty="0"/>
              <a:t>Lloyd Collins</a:t>
            </a:r>
          </a:p>
          <a:p>
            <a:endParaRPr lang="en-US" sz="3600" b="1" dirty="0"/>
          </a:p>
          <a:p>
            <a:r>
              <a:rPr lang="en-US" sz="2600" b="1" dirty="0"/>
              <a:t>Graduate Engineer</a:t>
            </a:r>
          </a:p>
          <a:p>
            <a:r>
              <a:rPr lang="en-US" sz="2600" b="1" dirty="0" err="1"/>
              <a:t>P.Eng</a:t>
            </a:r>
            <a:r>
              <a:rPr lang="en-US" sz="2600" b="1" dirty="0"/>
              <a:t> degree</a:t>
            </a:r>
          </a:p>
          <a:p>
            <a:r>
              <a:rPr lang="en-US" sz="2600" b="1" dirty="0"/>
              <a:t>Founder / CEO</a:t>
            </a:r>
          </a:p>
          <a:p>
            <a:r>
              <a:rPr lang="en-US" sz="2600" b="1" dirty="0"/>
              <a:t>High Tech Leadership in Silicon Valley</a:t>
            </a:r>
          </a:p>
          <a:p>
            <a:r>
              <a:rPr lang="en-US" sz="2600" b="1" dirty="0"/>
              <a:t>Companies: Technology Gateways Int’l</a:t>
            </a:r>
          </a:p>
          <a:p>
            <a:r>
              <a:rPr lang="en-US" sz="2600" b="1" dirty="0" err="1"/>
              <a:t>RightOn</a:t>
            </a:r>
            <a:r>
              <a:rPr lang="en-US" sz="2600" b="1" dirty="0"/>
              <a:t> Health</a:t>
            </a:r>
          </a:p>
          <a:p>
            <a:r>
              <a:rPr lang="en-US" sz="2600" b="1" dirty="0"/>
              <a:t>Covid Authority</a:t>
            </a:r>
          </a:p>
          <a:p>
            <a:r>
              <a:rPr lang="en-US" sz="2600" b="1" dirty="0"/>
              <a:t>Real Estate AI Group</a:t>
            </a:r>
          </a:p>
        </p:txBody>
      </p:sp>
      <p:pic>
        <p:nvPicPr>
          <p:cNvPr id="7" name="Content Placeholder 6" descr="A person with white hair and beard wearing a suit&#10;&#10;Description automatically generated">
            <a:extLst>
              <a:ext uri="{FF2B5EF4-FFF2-40B4-BE49-F238E27FC236}">
                <a16:creationId xmlns:a16="http://schemas.microsoft.com/office/drawing/2014/main" id="{70FEB64A-6B00-EEAE-9FF6-2487CAFE7DC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60" b="26360"/>
          <a:stretch/>
        </p:blipFill>
        <p:spPr bwMode="auto">
          <a:xfrm>
            <a:off x="5311702" y="10"/>
            <a:ext cx="6878775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  <a:noFill/>
        </p:spPr>
      </p:pic>
    </p:spTree>
    <p:extLst>
      <p:ext uri="{BB962C8B-B14F-4D97-AF65-F5344CB8AC3E}">
        <p14:creationId xmlns:p14="http://schemas.microsoft.com/office/powerpoint/2010/main" val="13881906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3" name="Rectangle 22">
            <a:extLst>
              <a:ext uri="{FF2B5EF4-FFF2-40B4-BE49-F238E27FC236}">
                <a16:creationId xmlns:a16="http://schemas.microsoft.com/office/drawing/2014/main" id="{327D73B4-9F5C-4A64-A179-51B9500CB8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27F1DD0-4EAE-1C70-5A30-34D6E2ED17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57715" y="467271"/>
            <a:ext cx="4195674" cy="2052522"/>
          </a:xfrm>
        </p:spPr>
        <p:txBody>
          <a:bodyPr anchor="b">
            <a:normAutofit/>
          </a:bodyPr>
          <a:lstStyle/>
          <a:p>
            <a:r>
              <a:rPr lang="en-US" sz="4300"/>
              <a:t>Experienced Leadership Team</a:t>
            </a:r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C1F06963-6374-4B48-844F-071A9BAAAE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22965" y="554152"/>
            <a:ext cx="5742189" cy="5742189"/>
          </a:xfrm>
          <a:prstGeom prst="ellipse">
            <a:avLst/>
          </a:prstGeom>
          <a:gradFill flip="none" rotWithShape="1">
            <a:gsLst>
              <a:gs pos="0">
                <a:schemeClr val="accent1"/>
              </a:gs>
              <a:gs pos="100000">
                <a:schemeClr val="accent2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 descr="A person in a suit and tie&#10;&#10;Description automatically generated">
            <a:extLst>
              <a:ext uri="{FF2B5EF4-FFF2-40B4-BE49-F238E27FC236}">
                <a16:creationId xmlns:a16="http://schemas.microsoft.com/office/drawing/2014/main" id="{5C14F1FA-D2C6-34AD-C53C-4BB784D0336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505418" y="554151"/>
            <a:ext cx="5742189" cy="5742189"/>
          </a:xfrm>
          <a:custGeom>
            <a:avLst/>
            <a:gdLst/>
            <a:ahLst/>
            <a:cxnLst/>
            <a:rect l="l" t="t" r="r" b="b"/>
            <a:pathLst>
              <a:path w="1838528" h="1838528">
                <a:moveTo>
                  <a:pt x="919264" y="0"/>
                </a:moveTo>
                <a:cubicBezTo>
                  <a:pt x="1426959" y="0"/>
                  <a:pt x="1838528" y="411569"/>
                  <a:pt x="1838528" y="919264"/>
                </a:cubicBezTo>
                <a:cubicBezTo>
                  <a:pt x="1838528" y="1426959"/>
                  <a:pt x="1426959" y="1838528"/>
                  <a:pt x="919264" y="1838528"/>
                </a:cubicBezTo>
                <a:cubicBezTo>
                  <a:pt x="411569" y="1838528"/>
                  <a:pt x="0" y="1426959"/>
                  <a:pt x="0" y="919264"/>
                </a:cubicBezTo>
                <a:cubicBezTo>
                  <a:pt x="0" y="411569"/>
                  <a:pt x="411569" y="0"/>
                  <a:pt x="919264" y="0"/>
                </a:cubicBezTo>
                <a:close/>
              </a:path>
            </a:pathLst>
          </a:custGeom>
          <a:noFill/>
        </p:spPr>
      </p:pic>
      <p:sp>
        <p:nvSpPr>
          <p:cNvPr id="27" name="!!plus graphic">
            <a:extLst>
              <a:ext uri="{FF2B5EF4-FFF2-40B4-BE49-F238E27FC236}">
                <a16:creationId xmlns:a16="http://schemas.microsoft.com/office/drawing/2014/main" id="{6CB927A4-E432-4310-9CD5-E89FF50631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04956" y="703679"/>
            <a:ext cx="171515" cy="171515"/>
          </a:xfrm>
          <a:custGeom>
            <a:avLst/>
            <a:gdLst>
              <a:gd name="connsiteX0" fmla="*/ 159874 w 171515"/>
              <a:gd name="connsiteY0" fmla="*/ 74116 h 171515"/>
              <a:gd name="connsiteX1" fmla="*/ 97399 w 171515"/>
              <a:gd name="connsiteY1" fmla="*/ 74116 h 171515"/>
              <a:gd name="connsiteX2" fmla="*/ 97399 w 171515"/>
              <a:gd name="connsiteY2" fmla="*/ 11641 h 171515"/>
              <a:gd name="connsiteX3" fmla="*/ 85758 w 171515"/>
              <a:gd name="connsiteY3" fmla="*/ 0 h 171515"/>
              <a:gd name="connsiteX4" fmla="*/ 74116 w 171515"/>
              <a:gd name="connsiteY4" fmla="*/ 11641 h 171515"/>
              <a:gd name="connsiteX5" fmla="*/ 74116 w 171515"/>
              <a:gd name="connsiteY5" fmla="*/ 74116 h 171515"/>
              <a:gd name="connsiteX6" fmla="*/ 11641 w 171515"/>
              <a:gd name="connsiteY6" fmla="*/ 74116 h 171515"/>
              <a:gd name="connsiteX7" fmla="*/ 0 w 171515"/>
              <a:gd name="connsiteY7" fmla="*/ 85758 h 171515"/>
              <a:gd name="connsiteX8" fmla="*/ 11641 w 171515"/>
              <a:gd name="connsiteY8" fmla="*/ 97399 h 171515"/>
              <a:gd name="connsiteX9" fmla="*/ 74116 w 171515"/>
              <a:gd name="connsiteY9" fmla="*/ 97399 h 171515"/>
              <a:gd name="connsiteX10" fmla="*/ 74116 w 171515"/>
              <a:gd name="connsiteY10" fmla="*/ 159874 h 171515"/>
              <a:gd name="connsiteX11" fmla="*/ 85758 w 171515"/>
              <a:gd name="connsiteY11" fmla="*/ 171515 h 171515"/>
              <a:gd name="connsiteX12" fmla="*/ 97399 w 171515"/>
              <a:gd name="connsiteY12" fmla="*/ 159874 h 171515"/>
              <a:gd name="connsiteX13" fmla="*/ 97399 w 171515"/>
              <a:gd name="connsiteY13" fmla="*/ 97399 h 171515"/>
              <a:gd name="connsiteX14" fmla="*/ 159874 w 171515"/>
              <a:gd name="connsiteY14" fmla="*/ 97399 h 171515"/>
              <a:gd name="connsiteX15" fmla="*/ 171515 w 171515"/>
              <a:gd name="connsiteY15" fmla="*/ 85758 h 171515"/>
              <a:gd name="connsiteX16" fmla="*/ 159874 w 171515"/>
              <a:gd name="connsiteY16" fmla="*/ 74116 h 1715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71515" h="171515">
                <a:moveTo>
                  <a:pt x="159874" y="74116"/>
                </a:moveTo>
                <a:lnTo>
                  <a:pt x="97399" y="74116"/>
                </a:lnTo>
                <a:lnTo>
                  <a:pt x="97399" y="11641"/>
                </a:lnTo>
                <a:cubicBezTo>
                  <a:pt x="97399" y="5212"/>
                  <a:pt x="92187" y="0"/>
                  <a:pt x="85758" y="0"/>
                </a:cubicBezTo>
                <a:cubicBezTo>
                  <a:pt x="79328" y="0"/>
                  <a:pt x="74116" y="5212"/>
                  <a:pt x="74116" y="11641"/>
                </a:cubicBezTo>
                <a:lnTo>
                  <a:pt x="74116" y="74116"/>
                </a:lnTo>
                <a:lnTo>
                  <a:pt x="11641" y="74116"/>
                </a:lnTo>
                <a:cubicBezTo>
                  <a:pt x="5212" y="74116"/>
                  <a:pt x="0" y="79328"/>
                  <a:pt x="0" y="85758"/>
                </a:cubicBezTo>
                <a:cubicBezTo>
                  <a:pt x="0" y="92187"/>
                  <a:pt x="5212" y="97399"/>
                  <a:pt x="11641" y="97399"/>
                </a:cubicBezTo>
                <a:lnTo>
                  <a:pt x="74116" y="97399"/>
                </a:lnTo>
                <a:lnTo>
                  <a:pt x="74116" y="159874"/>
                </a:lnTo>
                <a:cubicBezTo>
                  <a:pt x="74116" y="166303"/>
                  <a:pt x="79328" y="171515"/>
                  <a:pt x="85758" y="171515"/>
                </a:cubicBezTo>
                <a:cubicBezTo>
                  <a:pt x="92187" y="171515"/>
                  <a:pt x="97399" y="166303"/>
                  <a:pt x="97399" y="159874"/>
                </a:cubicBezTo>
                <a:lnTo>
                  <a:pt x="97399" y="97399"/>
                </a:lnTo>
                <a:lnTo>
                  <a:pt x="159874" y="97399"/>
                </a:lnTo>
                <a:cubicBezTo>
                  <a:pt x="166303" y="97399"/>
                  <a:pt x="171515" y="92187"/>
                  <a:pt x="171515" y="85758"/>
                </a:cubicBezTo>
                <a:cubicBezTo>
                  <a:pt x="171515" y="79328"/>
                  <a:pt x="166303" y="74116"/>
                  <a:pt x="159874" y="74116"/>
                </a:cubicBezTo>
                <a:close/>
              </a:path>
            </a:pathLst>
          </a:custGeom>
          <a:solidFill>
            <a:schemeClr val="accent1"/>
          </a:solidFill>
          <a:ln w="776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2" name="!!circle graphic">
            <a:extLst>
              <a:ext uri="{FF2B5EF4-FFF2-40B4-BE49-F238E27FC236}">
                <a16:creationId xmlns:a16="http://schemas.microsoft.com/office/drawing/2014/main" id="{1453BF6C-B012-48B7-B4E8-6D7AC7C27D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2753" y="1562696"/>
            <a:ext cx="157545" cy="157545"/>
          </a:xfrm>
          <a:custGeom>
            <a:avLst/>
            <a:gdLst>
              <a:gd name="connsiteX0" fmla="*/ 78773 w 157545"/>
              <a:gd name="connsiteY0" fmla="*/ 23283 h 157545"/>
              <a:gd name="connsiteX1" fmla="*/ 134262 w 157545"/>
              <a:gd name="connsiteY1" fmla="*/ 78773 h 157545"/>
              <a:gd name="connsiteX2" fmla="*/ 78773 w 157545"/>
              <a:gd name="connsiteY2" fmla="*/ 134262 h 157545"/>
              <a:gd name="connsiteX3" fmla="*/ 23283 w 157545"/>
              <a:gd name="connsiteY3" fmla="*/ 78773 h 157545"/>
              <a:gd name="connsiteX4" fmla="*/ 78773 w 157545"/>
              <a:gd name="connsiteY4" fmla="*/ 23283 h 157545"/>
              <a:gd name="connsiteX5" fmla="*/ 78773 w 157545"/>
              <a:gd name="connsiteY5" fmla="*/ 0 h 157545"/>
              <a:gd name="connsiteX6" fmla="*/ 0 w 157545"/>
              <a:gd name="connsiteY6" fmla="*/ 78773 h 157545"/>
              <a:gd name="connsiteX7" fmla="*/ 78773 w 157545"/>
              <a:gd name="connsiteY7" fmla="*/ 157545 h 157545"/>
              <a:gd name="connsiteX8" fmla="*/ 157545 w 157545"/>
              <a:gd name="connsiteY8" fmla="*/ 78773 h 157545"/>
              <a:gd name="connsiteX9" fmla="*/ 78773 w 157545"/>
              <a:gd name="connsiteY9" fmla="*/ 0 h 1575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57545" h="157545">
                <a:moveTo>
                  <a:pt x="78773" y="23283"/>
                </a:moveTo>
                <a:cubicBezTo>
                  <a:pt x="109419" y="23283"/>
                  <a:pt x="134262" y="48126"/>
                  <a:pt x="134262" y="78773"/>
                </a:cubicBezTo>
                <a:cubicBezTo>
                  <a:pt x="134262" y="109419"/>
                  <a:pt x="109419" y="134262"/>
                  <a:pt x="78773" y="134262"/>
                </a:cubicBezTo>
                <a:cubicBezTo>
                  <a:pt x="48126" y="134262"/>
                  <a:pt x="23283" y="109419"/>
                  <a:pt x="23283" y="78773"/>
                </a:cubicBezTo>
                <a:cubicBezTo>
                  <a:pt x="23312" y="48139"/>
                  <a:pt x="48139" y="23312"/>
                  <a:pt x="78773" y="23283"/>
                </a:cubicBezTo>
                <a:moveTo>
                  <a:pt x="78773" y="0"/>
                </a:moveTo>
                <a:cubicBezTo>
                  <a:pt x="35268" y="0"/>
                  <a:pt x="0" y="35268"/>
                  <a:pt x="0" y="78773"/>
                </a:cubicBezTo>
                <a:cubicBezTo>
                  <a:pt x="0" y="122277"/>
                  <a:pt x="35268" y="157545"/>
                  <a:pt x="78773" y="157545"/>
                </a:cubicBezTo>
                <a:cubicBezTo>
                  <a:pt x="122277" y="157545"/>
                  <a:pt x="157545" y="122277"/>
                  <a:pt x="157545" y="78773"/>
                </a:cubicBezTo>
                <a:cubicBezTo>
                  <a:pt x="157545" y="35268"/>
                  <a:pt x="122277" y="0"/>
                  <a:pt x="78773" y="0"/>
                </a:cubicBezTo>
                <a:close/>
              </a:path>
            </a:pathLst>
          </a:custGeom>
          <a:solidFill>
            <a:schemeClr val="accent1"/>
          </a:solidFill>
          <a:ln w="751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ED209C74-F5EE-2418-C6F4-86F09B744B4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57715" y="2990818"/>
            <a:ext cx="4195673" cy="2913872"/>
          </a:xfrm>
        </p:spPr>
        <p:txBody>
          <a:bodyPr anchor="t">
            <a:normAutofit/>
          </a:bodyPr>
          <a:lstStyle/>
          <a:p>
            <a:pPr marL="0" indent="0">
              <a:buNone/>
            </a:pPr>
            <a:r>
              <a:rPr lang="en-US" sz="2300" b="1" dirty="0">
                <a:solidFill>
                  <a:schemeClr val="tx1">
                    <a:alpha val="80000"/>
                  </a:schemeClr>
                </a:solidFill>
              </a:rPr>
              <a:t>Neil </a:t>
            </a:r>
            <a:r>
              <a:rPr lang="en-US" sz="2300" b="1" dirty="0" err="1">
                <a:solidFill>
                  <a:schemeClr val="tx1">
                    <a:alpha val="80000"/>
                  </a:schemeClr>
                </a:solidFill>
              </a:rPr>
              <a:t>Davé</a:t>
            </a:r>
            <a:endParaRPr lang="en-US" sz="2300" b="1" dirty="0">
              <a:solidFill>
                <a:schemeClr val="tx1">
                  <a:alpha val="80000"/>
                </a:schemeClr>
              </a:solidFill>
            </a:endParaRPr>
          </a:p>
          <a:p>
            <a:pPr marL="0" indent="0">
              <a:buNone/>
            </a:pPr>
            <a:r>
              <a:rPr lang="en-US" sz="1800" b="1" dirty="0">
                <a:solidFill>
                  <a:schemeClr val="tx1">
                    <a:alpha val="80000"/>
                  </a:schemeClr>
                </a:solidFill>
              </a:rPr>
              <a:t>CTO (Chief Technology Officer)</a:t>
            </a:r>
          </a:p>
          <a:p>
            <a:pPr marL="0" indent="0">
              <a:buNone/>
            </a:pPr>
            <a:r>
              <a:rPr lang="en-US" sz="1800" b="1" dirty="0">
                <a:solidFill>
                  <a:schemeClr val="tx1">
                    <a:alpha val="80000"/>
                  </a:schemeClr>
                </a:solidFill>
              </a:rPr>
              <a:t>PhD in Physics, MS Computer Science</a:t>
            </a:r>
          </a:p>
          <a:p>
            <a:pPr marL="0" indent="0">
              <a:buNone/>
            </a:pPr>
            <a:r>
              <a:rPr lang="en-US" sz="1800" b="1" dirty="0">
                <a:solidFill>
                  <a:schemeClr val="tx1">
                    <a:alpha val="80000"/>
                  </a:schemeClr>
                </a:solidFill>
              </a:rPr>
              <a:t>Co-Founder of multiple AI –driven companies</a:t>
            </a:r>
          </a:p>
          <a:p>
            <a:pPr marL="0" indent="0">
              <a:buNone/>
            </a:pPr>
            <a:r>
              <a:rPr lang="en-US" sz="1800" b="1" dirty="0">
                <a:solidFill>
                  <a:schemeClr val="tx1">
                    <a:alpha val="80000"/>
                  </a:schemeClr>
                </a:solidFill>
              </a:rPr>
              <a:t>Commercial property investor and operator</a:t>
            </a:r>
          </a:p>
        </p:txBody>
      </p:sp>
      <p:sp>
        <p:nvSpPr>
          <p:cNvPr id="24" name="!!dot graphic">
            <a:extLst>
              <a:ext uri="{FF2B5EF4-FFF2-40B4-BE49-F238E27FC236}">
                <a16:creationId xmlns:a16="http://schemas.microsoft.com/office/drawing/2014/main" id="{E3020543-B24B-4EC4-8FFC-8DD88EEA91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454149" y="5775082"/>
            <a:ext cx="112426" cy="112426"/>
          </a:xfrm>
          <a:custGeom>
            <a:avLst/>
            <a:gdLst>
              <a:gd name="connsiteX0" fmla="*/ 112426 w 112426"/>
              <a:gd name="connsiteY0" fmla="*/ 56213 h 112426"/>
              <a:gd name="connsiteX1" fmla="*/ 56213 w 112426"/>
              <a:gd name="connsiteY1" fmla="*/ 112426 h 112426"/>
              <a:gd name="connsiteX2" fmla="*/ 0 w 112426"/>
              <a:gd name="connsiteY2" fmla="*/ 56213 h 112426"/>
              <a:gd name="connsiteX3" fmla="*/ 56213 w 112426"/>
              <a:gd name="connsiteY3" fmla="*/ 0 h 112426"/>
              <a:gd name="connsiteX4" fmla="*/ 112426 w 112426"/>
              <a:gd name="connsiteY4" fmla="*/ 56213 h 1124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2426" h="112426">
                <a:moveTo>
                  <a:pt x="112426" y="56213"/>
                </a:moveTo>
                <a:cubicBezTo>
                  <a:pt x="112426" y="87259"/>
                  <a:pt x="87259" y="112426"/>
                  <a:pt x="56213" y="112426"/>
                </a:cubicBezTo>
                <a:cubicBezTo>
                  <a:pt x="25167" y="112426"/>
                  <a:pt x="0" y="87259"/>
                  <a:pt x="0" y="56213"/>
                </a:cubicBezTo>
                <a:cubicBezTo>
                  <a:pt x="0" y="25167"/>
                  <a:pt x="25167" y="0"/>
                  <a:pt x="56213" y="0"/>
                </a:cubicBezTo>
                <a:cubicBezTo>
                  <a:pt x="87259" y="0"/>
                  <a:pt x="112426" y="25167"/>
                  <a:pt x="112426" y="56213"/>
                </a:cubicBezTo>
                <a:close/>
              </a:path>
            </a:pathLst>
          </a:custGeom>
          <a:solidFill>
            <a:schemeClr val="accent1"/>
          </a:solidFill>
          <a:ln w="516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cxnSp>
        <p:nvCxnSpPr>
          <p:cNvPr id="26" name="!!Straight Connector">
            <a:extLst>
              <a:ext uri="{FF2B5EF4-FFF2-40B4-BE49-F238E27FC236}">
                <a16:creationId xmlns:a16="http://schemas.microsoft.com/office/drawing/2014/main" id="{C49DA8F6-BCC1-4447-B54C-57856834B9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1586162" y="3619272"/>
            <a:ext cx="0" cy="3238728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8615449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2" name="Rectangle 21">
            <a:extLst>
              <a:ext uri="{FF2B5EF4-FFF2-40B4-BE49-F238E27FC236}">
                <a16:creationId xmlns:a16="http://schemas.microsoft.com/office/drawing/2014/main" id="{F13C74B1-5B17-4795-BED0-7140497B44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F6935CD-76B9-5E37-808E-C53744D894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325369"/>
            <a:ext cx="4368602" cy="1956841"/>
          </a:xfrm>
        </p:spPr>
        <p:txBody>
          <a:bodyPr anchor="b">
            <a:normAutofit/>
          </a:bodyPr>
          <a:lstStyle/>
          <a:p>
            <a:r>
              <a:rPr lang="en-US" sz="5400"/>
              <a:t>Evolving Expertise</a:t>
            </a:r>
          </a:p>
        </p:txBody>
      </p:sp>
      <p:sp>
        <p:nvSpPr>
          <p:cNvPr id="24" name="sketchy line">
            <a:extLst>
              <a:ext uri="{FF2B5EF4-FFF2-40B4-BE49-F238E27FC236}">
                <a16:creationId xmlns:a16="http://schemas.microsoft.com/office/drawing/2014/main" id="{D4974D33-8DC5-464E-8C6D-BE58F0669C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80" y="2586994"/>
            <a:ext cx="3474720" cy="18288"/>
          </a:xfrm>
          <a:custGeom>
            <a:avLst/>
            <a:gdLst>
              <a:gd name="connsiteX0" fmla="*/ 0 w 3474720"/>
              <a:gd name="connsiteY0" fmla="*/ 0 h 18288"/>
              <a:gd name="connsiteX1" fmla="*/ 694944 w 3474720"/>
              <a:gd name="connsiteY1" fmla="*/ 0 h 18288"/>
              <a:gd name="connsiteX2" fmla="*/ 1355141 w 3474720"/>
              <a:gd name="connsiteY2" fmla="*/ 0 h 18288"/>
              <a:gd name="connsiteX3" fmla="*/ 2015338 w 3474720"/>
              <a:gd name="connsiteY3" fmla="*/ 0 h 18288"/>
              <a:gd name="connsiteX4" fmla="*/ 2779776 w 3474720"/>
              <a:gd name="connsiteY4" fmla="*/ 0 h 18288"/>
              <a:gd name="connsiteX5" fmla="*/ 3474720 w 3474720"/>
              <a:gd name="connsiteY5" fmla="*/ 0 h 18288"/>
              <a:gd name="connsiteX6" fmla="*/ 3474720 w 3474720"/>
              <a:gd name="connsiteY6" fmla="*/ 18288 h 18288"/>
              <a:gd name="connsiteX7" fmla="*/ 2779776 w 3474720"/>
              <a:gd name="connsiteY7" fmla="*/ 18288 h 18288"/>
              <a:gd name="connsiteX8" fmla="*/ 2189074 w 3474720"/>
              <a:gd name="connsiteY8" fmla="*/ 18288 h 18288"/>
              <a:gd name="connsiteX9" fmla="*/ 1528877 w 3474720"/>
              <a:gd name="connsiteY9" fmla="*/ 18288 h 18288"/>
              <a:gd name="connsiteX10" fmla="*/ 868680 w 3474720"/>
              <a:gd name="connsiteY10" fmla="*/ 18288 h 18288"/>
              <a:gd name="connsiteX11" fmla="*/ 0 w 3474720"/>
              <a:gd name="connsiteY11" fmla="*/ 18288 h 18288"/>
              <a:gd name="connsiteX12" fmla="*/ 0 w 3474720"/>
              <a:gd name="connsiteY12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474720" h="18288" fill="none" extrusionOk="0">
                <a:moveTo>
                  <a:pt x="0" y="0"/>
                </a:moveTo>
                <a:cubicBezTo>
                  <a:pt x="224454" y="-14544"/>
                  <a:pt x="495407" y="26540"/>
                  <a:pt x="694944" y="0"/>
                </a:cubicBezTo>
                <a:cubicBezTo>
                  <a:pt x="894481" y="-26540"/>
                  <a:pt x="1130063" y="24713"/>
                  <a:pt x="1355141" y="0"/>
                </a:cubicBezTo>
                <a:cubicBezTo>
                  <a:pt x="1580219" y="-24713"/>
                  <a:pt x="1820099" y="26695"/>
                  <a:pt x="2015338" y="0"/>
                </a:cubicBezTo>
                <a:cubicBezTo>
                  <a:pt x="2210577" y="-26695"/>
                  <a:pt x="2402045" y="165"/>
                  <a:pt x="2779776" y="0"/>
                </a:cubicBezTo>
                <a:cubicBezTo>
                  <a:pt x="3157507" y="-165"/>
                  <a:pt x="3286859" y="-15571"/>
                  <a:pt x="3474720" y="0"/>
                </a:cubicBezTo>
                <a:cubicBezTo>
                  <a:pt x="3474286" y="7551"/>
                  <a:pt x="3474253" y="9822"/>
                  <a:pt x="3474720" y="18288"/>
                </a:cubicBezTo>
                <a:cubicBezTo>
                  <a:pt x="3233904" y="29845"/>
                  <a:pt x="2945134" y="-5256"/>
                  <a:pt x="2779776" y="18288"/>
                </a:cubicBezTo>
                <a:cubicBezTo>
                  <a:pt x="2614418" y="41832"/>
                  <a:pt x="2339768" y="22709"/>
                  <a:pt x="2189074" y="18288"/>
                </a:cubicBezTo>
                <a:cubicBezTo>
                  <a:pt x="2038380" y="13867"/>
                  <a:pt x="1817434" y="-4947"/>
                  <a:pt x="1528877" y="18288"/>
                </a:cubicBezTo>
                <a:cubicBezTo>
                  <a:pt x="1240320" y="41523"/>
                  <a:pt x="1042447" y="37198"/>
                  <a:pt x="868680" y="18288"/>
                </a:cubicBezTo>
                <a:cubicBezTo>
                  <a:pt x="694913" y="-622"/>
                  <a:pt x="233232" y="44909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w="3474720" h="18288" stroke="0" extrusionOk="0">
                <a:moveTo>
                  <a:pt x="0" y="0"/>
                </a:moveTo>
                <a:cubicBezTo>
                  <a:pt x="202328" y="-14716"/>
                  <a:pt x="332722" y="-11499"/>
                  <a:pt x="625450" y="0"/>
                </a:cubicBezTo>
                <a:cubicBezTo>
                  <a:pt x="918178" y="11499"/>
                  <a:pt x="1096688" y="5123"/>
                  <a:pt x="1389888" y="0"/>
                </a:cubicBezTo>
                <a:cubicBezTo>
                  <a:pt x="1683088" y="-5123"/>
                  <a:pt x="1835981" y="-14038"/>
                  <a:pt x="1980590" y="0"/>
                </a:cubicBezTo>
                <a:cubicBezTo>
                  <a:pt x="2125199" y="14038"/>
                  <a:pt x="2396099" y="-7203"/>
                  <a:pt x="2571293" y="0"/>
                </a:cubicBezTo>
                <a:cubicBezTo>
                  <a:pt x="2746487" y="7203"/>
                  <a:pt x="3041609" y="-12036"/>
                  <a:pt x="3474720" y="0"/>
                </a:cubicBezTo>
                <a:cubicBezTo>
                  <a:pt x="3474638" y="4406"/>
                  <a:pt x="3474631" y="9982"/>
                  <a:pt x="3474720" y="18288"/>
                </a:cubicBezTo>
                <a:cubicBezTo>
                  <a:pt x="3324873" y="21876"/>
                  <a:pt x="3136771" y="12587"/>
                  <a:pt x="2814523" y="18288"/>
                </a:cubicBezTo>
                <a:cubicBezTo>
                  <a:pt x="2492275" y="23989"/>
                  <a:pt x="2294402" y="47111"/>
                  <a:pt x="2154326" y="18288"/>
                </a:cubicBezTo>
                <a:cubicBezTo>
                  <a:pt x="2014250" y="-10535"/>
                  <a:pt x="1820317" y="33903"/>
                  <a:pt x="1494130" y="18288"/>
                </a:cubicBezTo>
                <a:cubicBezTo>
                  <a:pt x="1167943" y="2673"/>
                  <a:pt x="948432" y="14868"/>
                  <a:pt x="729691" y="18288"/>
                </a:cubicBezTo>
                <a:cubicBezTo>
                  <a:pt x="510950" y="21708"/>
                  <a:pt x="264032" y="24354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E774C40-E681-14E3-FB6A-6E218D3D1FA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0080" y="2872899"/>
            <a:ext cx="4243589" cy="3320668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1700" b="1" dirty="0"/>
              <a:t>From Mechanical to AI-Driven Solutions</a:t>
            </a:r>
          </a:p>
          <a:p>
            <a:pPr lvl="1"/>
            <a:r>
              <a:rPr lang="en-US" sz="1700" b="1" dirty="0"/>
              <a:t>Mechanical Expertise: Plumbing, heating, general contracting</a:t>
            </a:r>
          </a:p>
          <a:p>
            <a:pPr lvl="1"/>
            <a:r>
              <a:rPr lang="en-US" sz="1700" b="1" dirty="0"/>
              <a:t>Technical Leadership: Experience in high-tech, global operations and biomedical AI</a:t>
            </a:r>
          </a:p>
          <a:p>
            <a:pPr lvl="1"/>
            <a:r>
              <a:rPr lang="en-US" sz="1700" b="1" dirty="0"/>
              <a:t>Real Estate Focus: Experience in large commercial buildings, including major renovations.  Renovation of a major hotel complex in Santa Cruz, CA</a:t>
            </a:r>
          </a:p>
        </p:txBody>
      </p:sp>
      <p:pic>
        <p:nvPicPr>
          <p:cNvPr id="18" name="Picture 17" descr="Outdoor warehouse">
            <a:extLst>
              <a:ext uri="{FF2B5EF4-FFF2-40B4-BE49-F238E27FC236}">
                <a16:creationId xmlns:a16="http://schemas.microsoft.com/office/drawing/2014/main" id="{C216D4BC-64FC-093B-B09A-658D8AF3B3F8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11077" r="22222"/>
          <a:stretch/>
        </p:blipFill>
        <p:spPr>
          <a:xfrm>
            <a:off x="5311702" y="10"/>
            <a:ext cx="6878775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397737714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2" name="Rectangle 21">
            <a:extLst>
              <a:ext uri="{FF2B5EF4-FFF2-40B4-BE49-F238E27FC236}">
                <a16:creationId xmlns:a16="http://schemas.microsoft.com/office/drawing/2014/main" id="{F13C74B1-5B17-4795-BED0-7140497B44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F6935CD-76B9-5E37-808E-C53744D894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5067" y="-663344"/>
            <a:ext cx="4368602" cy="1956841"/>
          </a:xfrm>
        </p:spPr>
        <p:txBody>
          <a:bodyPr anchor="b">
            <a:normAutofit/>
          </a:bodyPr>
          <a:lstStyle/>
          <a:p>
            <a:r>
              <a:rPr lang="en-US" sz="2400" b="1" dirty="0"/>
              <a:t>Our Expertise in Real Estate Management</a:t>
            </a:r>
          </a:p>
        </p:txBody>
      </p:sp>
      <p:sp>
        <p:nvSpPr>
          <p:cNvPr id="24" name="sketchy line">
            <a:extLst>
              <a:ext uri="{FF2B5EF4-FFF2-40B4-BE49-F238E27FC236}">
                <a16:creationId xmlns:a16="http://schemas.microsoft.com/office/drawing/2014/main" id="{D4974D33-8DC5-464E-8C6D-BE58F0669C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80" y="2586994"/>
            <a:ext cx="3474720" cy="18288"/>
          </a:xfrm>
          <a:custGeom>
            <a:avLst/>
            <a:gdLst>
              <a:gd name="connsiteX0" fmla="*/ 0 w 3474720"/>
              <a:gd name="connsiteY0" fmla="*/ 0 h 18288"/>
              <a:gd name="connsiteX1" fmla="*/ 694944 w 3474720"/>
              <a:gd name="connsiteY1" fmla="*/ 0 h 18288"/>
              <a:gd name="connsiteX2" fmla="*/ 1355141 w 3474720"/>
              <a:gd name="connsiteY2" fmla="*/ 0 h 18288"/>
              <a:gd name="connsiteX3" fmla="*/ 2015338 w 3474720"/>
              <a:gd name="connsiteY3" fmla="*/ 0 h 18288"/>
              <a:gd name="connsiteX4" fmla="*/ 2779776 w 3474720"/>
              <a:gd name="connsiteY4" fmla="*/ 0 h 18288"/>
              <a:gd name="connsiteX5" fmla="*/ 3474720 w 3474720"/>
              <a:gd name="connsiteY5" fmla="*/ 0 h 18288"/>
              <a:gd name="connsiteX6" fmla="*/ 3474720 w 3474720"/>
              <a:gd name="connsiteY6" fmla="*/ 18288 h 18288"/>
              <a:gd name="connsiteX7" fmla="*/ 2779776 w 3474720"/>
              <a:gd name="connsiteY7" fmla="*/ 18288 h 18288"/>
              <a:gd name="connsiteX8" fmla="*/ 2189074 w 3474720"/>
              <a:gd name="connsiteY8" fmla="*/ 18288 h 18288"/>
              <a:gd name="connsiteX9" fmla="*/ 1528877 w 3474720"/>
              <a:gd name="connsiteY9" fmla="*/ 18288 h 18288"/>
              <a:gd name="connsiteX10" fmla="*/ 868680 w 3474720"/>
              <a:gd name="connsiteY10" fmla="*/ 18288 h 18288"/>
              <a:gd name="connsiteX11" fmla="*/ 0 w 3474720"/>
              <a:gd name="connsiteY11" fmla="*/ 18288 h 18288"/>
              <a:gd name="connsiteX12" fmla="*/ 0 w 3474720"/>
              <a:gd name="connsiteY12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474720" h="18288" fill="none" extrusionOk="0">
                <a:moveTo>
                  <a:pt x="0" y="0"/>
                </a:moveTo>
                <a:cubicBezTo>
                  <a:pt x="224454" y="-14544"/>
                  <a:pt x="495407" y="26540"/>
                  <a:pt x="694944" y="0"/>
                </a:cubicBezTo>
                <a:cubicBezTo>
                  <a:pt x="894481" y="-26540"/>
                  <a:pt x="1130063" y="24713"/>
                  <a:pt x="1355141" y="0"/>
                </a:cubicBezTo>
                <a:cubicBezTo>
                  <a:pt x="1580219" y="-24713"/>
                  <a:pt x="1820099" y="26695"/>
                  <a:pt x="2015338" y="0"/>
                </a:cubicBezTo>
                <a:cubicBezTo>
                  <a:pt x="2210577" y="-26695"/>
                  <a:pt x="2402045" y="165"/>
                  <a:pt x="2779776" y="0"/>
                </a:cubicBezTo>
                <a:cubicBezTo>
                  <a:pt x="3157507" y="-165"/>
                  <a:pt x="3286859" y="-15571"/>
                  <a:pt x="3474720" y="0"/>
                </a:cubicBezTo>
                <a:cubicBezTo>
                  <a:pt x="3474286" y="7551"/>
                  <a:pt x="3474253" y="9822"/>
                  <a:pt x="3474720" y="18288"/>
                </a:cubicBezTo>
                <a:cubicBezTo>
                  <a:pt x="3233904" y="29845"/>
                  <a:pt x="2945134" y="-5256"/>
                  <a:pt x="2779776" y="18288"/>
                </a:cubicBezTo>
                <a:cubicBezTo>
                  <a:pt x="2614418" y="41832"/>
                  <a:pt x="2339768" y="22709"/>
                  <a:pt x="2189074" y="18288"/>
                </a:cubicBezTo>
                <a:cubicBezTo>
                  <a:pt x="2038380" y="13867"/>
                  <a:pt x="1817434" y="-4947"/>
                  <a:pt x="1528877" y="18288"/>
                </a:cubicBezTo>
                <a:cubicBezTo>
                  <a:pt x="1240320" y="41523"/>
                  <a:pt x="1042447" y="37198"/>
                  <a:pt x="868680" y="18288"/>
                </a:cubicBezTo>
                <a:cubicBezTo>
                  <a:pt x="694913" y="-622"/>
                  <a:pt x="233232" y="44909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w="3474720" h="18288" stroke="0" extrusionOk="0">
                <a:moveTo>
                  <a:pt x="0" y="0"/>
                </a:moveTo>
                <a:cubicBezTo>
                  <a:pt x="202328" y="-14716"/>
                  <a:pt x="332722" y="-11499"/>
                  <a:pt x="625450" y="0"/>
                </a:cubicBezTo>
                <a:cubicBezTo>
                  <a:pt x="918178" y="11499"/>
                  <a:pt x="1096688" y="5123"/>
                  <a:pt x="1389888" y="0"/>
                </a:cubicBezTo>
                <a:cubicBezTo>
                  <a:pt x="1683088" y="-5123"/>
                  <a:pt x="1835981" y="-14038"/>
                  <a:pt x="1980590" y="0"/>
                </a:cubicBezTo>
                <a:cubicBezTo>
                  <a:pt x="2125199" y="14038"/>
                  <a:pt x="2396099" y="-7203"/>
                  <a:pt x="2571293" y="0"/>
                </a:cubicBezTo>
                <a:cubicBezTo>
                  <a:pt x="2746487" y="7203"/>
                  <a:pt x="3041609" y="-12036"/>
                  <a:pt x="3474720" y="0"/>
                </a:cubicBezTo>
                <a:cubicBezTo>
                  <a:pt x="3474638" y="4406"/>
                  <a:pt x="3474631" y="9982"/>
                  <a:pt x="3474720" y="18288"/>
                </a:cubicBezTo>
                <a:cubicBezTo>
                  <a:pt x="3324873" y="21876"/>
                  <a:pt x="3136771" y="12587"/>
                  <a:pt x="2814523" y="18288"/>
                </a:cubicBezTo>
                <a:cubicBezTo>
                  <a:pt x="2492275" y="23989"/>
                  <a:pt x="2294402" y="47111"/>
                  <a:pt x="2154326" y="18288"/>
                </a:cubicBezTo>
                <a:cubicBezTo>
                  <a:pt x="2014250" y="-10535"/>
                  <a:pt x="1820317" y="33903"/>
                  <a:pt x="1494130" y="18288"/>
                </a:cubicBezTo>
                <a:cubicBezTo>
                  <a:pt x="1167943" y="2673"/>
                  <a:pt x="948432" y="14868"/>
                  <a:pt x="729691" y="18288"/>
                </a:cubicBezTo>
                <a:cubicBezTo>
                  <a:pt x="510950" y="21708"/>
                  <a:pt x="264032" y="24354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E774C40-E681-14E3-FB6A-6E218D3D1FA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0080" y="2872899"/>
            <a:ext cx="4243589" cy="3320668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1700" b="1" dirty="0"/>
              <a:t>Proven Success in Real Estate Management</a:t>
            </a:r>
          </a:p>
          <a:p>
            <a:pPr lvl="1"/>
            <a:r>
              <a:rPr lang="en-US" sz="1600" b="1" dirty="0"/>
              <a:t>Experience: Management of large commercial properties, total renovation of Silicon Valley buildings</a:t>
            </a:r>
          </a:p>
          <a:p>
            <a:pPr lvl="1"/>
            <a:r>
              <a:rPr lang="en-US" sz="1600" b="1" dirty="0"/>
              <a:t>Case Study Example:</a:t>
            </a:r>
          </a:p>
          <a:p>
            <a:pPr lvl="1"/>
            <a:r>
              <a:rPr lang="en-US" sz="1600" b="1" dirty="0"/>
              <a:t>Operated and owned Profitable Large Hospitality LLC's at National Level .</a:t>
            </a:r>
          </a:p>
          <a:p>
            <a:pPr lvl="1"/>
            <a:r>
              <a:rPr lang="en-US" sz="1600" b="1" dirty="0"/>
              <a:t>Owner/Operator: Fireside Inn, Santa Cruz, CA.</a:t>
            </a:r>
          </a:p>
        </p:txBody>
      </p:sp>
      <p:pic>
        <p:nvPicPr>
          <p:cNvPr id="18" name="Picture 17" descr="Outdoor warehouse">
            <a:extLst>
              <a:ext uri="{FF2B5EF4-FFF2-40B4-BE49-F238E27FC236}">
                <a16:creationId xmlns:a16="http://schemas.microsoft.com/office/drawing/2014/main" id="{C216D4BC-64FC-093B-B09A-658D8AF3B3F8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11077" r="22222"/>
          <a:stretch/>
        </p:blipFill>
        <p:spPr>
          <a:xfrm>
            <a:off x="5311702" y="10"/>
            <a:ext cx="6878775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132404120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2" name="Rectangle 21">
            <a:extLst>
              <a:ext uri="{FF2B5EF4-FFF2-40B4-BE49-F238E27FC236}">
                <a16:creationId xmlns:a16="http://schemas.microsoft.com/office/drawing/2014/main" id="{F13C74B1-5B17-4795-BED0-7140497B44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F6935CD-76B9-5E37-808E-C53744D894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5067" y="-663344"/>
            <a:ext cx="4368602" cy="1956841"/>
          </a:xfrm>
        </p:spPr>
        <p:txBody>
          <a:bodyPr anchor="b">
            <a:normAutofit/>
          </a:bodyPr>
          <a:lstStyle/>
          <a:p>
            <a:r>
              <a:rPr lang="en-US" sz="2400" b="1" dirty="0"/>
              <a:t>AI Technology for Maintenance Optimization</a:t>
            </a:r>
          </a:p>
        </p:txBody>
      </p:sp>
      <p:sp>
        <p:nvSpPr>
          <p:cNvPr id="24" name="sketchy line">
            <a:extLst>
              <a:ext uri="{FF2B5EF4-FFF2-40B4-BE49-F238E27FC236}">
                <a16:creationId xmlns:a16="http://schemas.microsoft.com/office/drawing/2014/main" id="{D4974D33-8DC5-464E-8C6D-BE58F0669C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80" y="2586994"/>
            <a:ext cx="3474720" cy="18288"/>
          </a:xfrm>
          <a:custGeom>
            <a:avLst/>
            <a:gdLst>
              <a:gd name="connsiteX0" fmla="*/ 0 w 3474720"/>
              <a:gd name="connsiteY0" fmla="*/ 0 h 18288"/>
              <a:gd name="connsiteX1" fmla="*/ 694944 w 3474720"/>
              <a:gd name="connsiteY1" fmla="*/ 0 h 18288"/>
              <a:gd name="connsiteX2" fmla="*/ 1355141 w 3474720"/>
              <a:gd name="connsiteY2" fmla="*/ 0 h 18288"/>
              <a:gd name="connsiteX3" fmla="*/ 2015338 w 3474720"/>
              <a:gd name="connsiteY3" fmla="*/ 0 h 18288"/>
              <a:gd name="connsiteX4" fmla="*/ 2779776 w 3474720"/>
              <a:gd name="connsiteY4" fmla="*/ 0 h 18288"/>
              <a:gd name="connsiteX5" fmla="*/ 3474720 w 3474720"/>
              <a:gd name="connsiteY5" fmla="*/ 0 h 18288"/>
              <a:gd name="connsiteX6" fmla="*/ 3474720 w 3474720"/>
              <a:gd name="connsiteY6" fmla="*/ 18288 h 18288"/>
              <a:gd name="connsiteX7" fmla="*/ 2779776 w 3474720"/>
              <a:gd name="connsiteY7" fmla="*/ 18288 h 18288"/>
              <a:gd name="connsiteX8" fmla="*/ 2189074 w 3474720"/>
              <a:gd name="connsiteY8" fmla="*/ 18288 h 18288"/>
              <a:gd name="connsiteX9" fmla="*/ 1528877 w 3474720"/>
              <a:gd name="connsiteY9" fmla="*/ 18288 h 18288"/>
              <a:gd name="connsiteX10" fmla="*/ 868680 w 3474720"/>
              <a:gd name="connsiteY10" fmla="*/ 18288 h 18288"/>
              <a:gd name="connsiteX11" fmla="*/ 0 w 3474720"/>
              <a:gd name="connsiteY11" fmla="*/ 18288 h 18288"/>
              <a:gd name="connsiteX12" fmla="*/ 0 w 3474720"/>
              <a:gd name="connsiteY12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474720" h="18288" fill="none" extrusionOk="0">
                <a:moveTo>
                  <a:pt x="0" y="0"/>
                </a:moveTo>
                <a:cubicBezTo>
                  <a:pt x="224454" y="-14544"/>
                  <a:pt x="495407" y="26540"/>
                  <a:pt x="694944" y="0"/>
                </a:cubicBezTo>
                <a:cubicBezTo>
                  <a:pt x="894481" y="-26540"/>
                  <a:pt x="1130063" y="24713"/>
                  <a:pt x="1355141" y="0"/>
                </a:cubicBezTo>
                <a:cubicBezTo>
                  <a:pt x="1580219" y="-24713"/>
                  <a:pt x="1820099" y="26695"/>
                  <a:pt x="2015338" y="0"/>
                </a:cubicBezTo>
                <a:cubicBezTo>
                  <a:pt x="2210577" y="-26695"/>
                  <a:pt x="2402045" y="165"/>
                  <a:pt x="2779776" y="0"/>
                </a:cubicBezTo>
                <a:cubicBezTo>
                  <a:pt x="3157507" y="-165"/>
                  <a:pt x="3286859" y="-15571"/>
                  <a:pt x="3474720" y="0"/>
                </a:cubicBezTo>
                <a:cubicBezTo>
                  <a:pt x="3474286" y="7551"/>
                  <a:pt x="3474253" y="9822"/>
                  <a:pt x="3474720" y="18288"/>
                </a:cubicBezTo>
                <a:cubicBezTo>
                  <a:pt x="3233904" y="29845"/>
                  <a:pt x="2945134" y="-5256"/>
                  <a:pt x="2779776" y="18288"/>
                </a:cubicBezTo>
                <a:cubicBezTo>
                  <a:pt x="2614418" y="41832"/>
                  <a:pt x="2339768" y="22709"/>
                  <a:pt x="2189074" y="18288"/>
                </a:cubicBezTo>
                <a:cubicBezTo>
                  <a:pt x="2038380" y="13867"/>
                  <a:pt x="1817434" y="-4947"/>
                  <a:pt x="1528877" y="18288"/>
                </a:cubicBezTo>
                <a:cubicBezTo>
                  <a:pt x="1240320" y="41523"/>
                  <a:pt x="1042447" y="37198"/>
                  <a:pt x="868680" y="18288"/>
                </a:cubicBezTo>
                <a:cubicBezTo>
                  <a:pt x="694913" y="-622"/>
                  <a:pt x="233232" y="44909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w="3474720" h="18288" stroke="0" extrusionOk="0">
                <a:moveTo>
                  <a:pt x="0" y="0"/>
                </a:moveTo>
                <a:cubicBezTo>
                  <a:pt x="202328" y="-14716"/>
                  <a:pt x="332722" y="-11499"/>
                  <a:pt x="625450" y="0"/>
                </a:cubicBezTo>
                <a:cubicBezTo>
                  <a:pt x="918178" y="11499"/>
                  <a:pt x="1096688" y="5123"/>
                  <a:pt x="1389888" y="0"/>
                </a:cubicBezTo>
                <a:cubicBezTo>
                  <a:pt x="1683088" y="-5123"/>
                  <a:pt x="1835981" y="-14038"/>
                  <a:pt x="1980590" y="0"/>
                </a:cubicBezTo>
                <a:cubicBezTo>
                  <a:pt x="2125199" y="14038"/>
                  <a:pt x="2396099" y="-7203"/>
                  <a:pt x="2571293" y="0"/>
                </a:cubicBezTo>
                <a:cubicBezTo>
                  <a:pt x="2746487" y="7203"/>
                  <a:pt x="3041609" y="-12036"/>
                  <a:pt x="3474720" y="0"/>
                </a:cubicBezTo>
                <a:cubicBezTo>
                  <a:pt x="3474638" y="4406"/>
                  <a:pt x="3474631" y="9982"/>
                  <a:pt x="3474720" y="18288"/>
                </a:cubicBezTo>
                <a:cubicBezTo>
                  <a:pt x="3324873" y="21876"/>
                  <a:pt x="3136771" y="12587"/>
                  <a:pt x="2814523" y="18288"/>
                </a:cubicBezTo>
                <a:cubicBezTo>
                  <a:pt x="2492275" y="23989"/>
                  <a:pt x="2294402" y="47111"/>
                  <a:pt x="2154326" y="18288"/>
                </a:cubicBezTo>
                <a:cubicBezTo>
                  <a:pt x="2014250" y="-10535"/>
                  <a:pt x="1820317" y="33903"/>
                  <a:pt x="1494130" y="18288"/>
                </a:cubicBezTo>
                <a:cubicBezTo>
                  <a:pt x="1167943" y="2673"/>
                  <a:pt x="948432" y="14868"/>
                  <a:pt x="729691" y="18288"/>
                </a:cubicBezTo>
                <a:cubicBezTo>
                  <a:pt x="510950" y="21708"/>
                  <a:pt x="264032" y="24354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E774C40-E681-14E3-FB6A-6E218D3D1FA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0080" y="2595757"/>
            <a:ext cx="4443614" cy="4530343"/>
          </a:xfr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sz="1800" b="1" dirty="0"/>
              <a:t>Revolutionizing Maintenance with AI</a:t>
            </a:r>
          </a:p>
          <a:p>
            <a:r>
              <a:rPr lang="en-US" sz="1800" b="1" dirty="0"/>
              <a:t>Tailored Solution for Westpark</a:t>
            </a:r>
          </a:p>
          <a:p>
            <a:r>
              <a:rPr lang="en-US" sz="1800" b="1" dirty="0"/>
              <a:t>Graph / Chart: Predicted cost savings and increased uptime as next slide</a:t>
            </a:r>
          </a:p>
          <a:p>
            <a:r>
              <a:rPr lang="en-US" sz="1800" b="1" dirty="0"/>
              <a:t>Key Benefits:</a:t>
            </a:r>
          </a:p>
          <a:p>
            <a:pPr lvl="1"/>
            <a:r>
              <a:rPr lang="en-US" sz="1600" b="1" dirty="0"/>
              <a:t>Up to 70% reduction in maintenance expenses (Deloitte)</a:t>
            </a:r>
          </a:p>
          <a:p>
            <a:pPr lvl="1"/>
            <a:r>
              <a:rPr lang="en-US" sz="1600" b="1" dirty="0"/>
              <a:t>Predictive Maintenance to avoid costly repairs</a:t>
            </a:r>
          </a:p>
          <a:p>
            <a:pPr lvl="1"/>
            <a:r>
              <a:rPr lang="en-US" sz="1600" b="1" dirty="0"/>
              <a:t>Optimize maintenance processes:  Scheduling, preventative maintenance, vendor management</a:t>
            </a:r>
          </a:p>
          <a:p>
            <a:pPr lvl="1"/>
            <a:r>
              <a:rPr lang="en-US" sz="1600" b="1" dirty="0"/>
              <a:t>Case Study Example:</a:t>
            </a:r>
          </a:p>
          <a:p>
            <a:pPr lvl="1"/>
            <a:r>
              <a:rPr lang="en-US" sz="1600" b="1" dirty="0"/>
              <a:t>Increased REV Par by 300% in Hotels over 45 year ownership history.</a:t>
            </a:r>
          </a:p>
        </p:txBody>
      </p:sp>
      <p:pic>
        <p:nvPicPr>
          <p:cNvPr id="18" name="Picture 17" descr="Outdoor warehouse">
            <a:extLst>
              <a:ext uri="{FF2B5EF4-FFF2-40B4-BE49-F238E27FC236}">
                <a16:creationId xmlns:a16="http://schemas.microsoft.com/office/drawing/2014/main" id="{C216D4BC-64FC-093B-B09A-658D8AF3B3F8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11077" r="22222"/>
          <a:stretch/>
        </p:blipFill>
        <p:spPr>
          <a:xfrm>
            <a:off x="5311702" y="10"/>
            <a:ext cx="6878775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39683085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243</TotalTime>
  <Words>653</Words>
  <Application>Microsoft Office PowerPoint</Application>
  <PresentationFormat>Widescreen</PresentationFormat>
  <Paragraphs>82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3" baseType="lpstr">
      <vt:lpstr>Aptos</vt:lpstr>
      <vt:lpstr>Aptos Display</vt:lpstr>
      <vt:lpstr>Arial</vt:lpstr>
      <vt:lpstr>Calibri</vt:lpstr>
      <vt:lpstr>Courier New</vt:lpstr>
      <vt:lpstr>Symbol</vt:lpstr>
      <vt:lpstr>Office Theme</vt:lpstr>
      <vt:lpstr>PowerPoint Presentation</vt:lpstr>
      <vt:lpstr>PowerPoint Presentation</vt:lpstr>
      <vt:lpstr>Introduction</vt:lpstr>
      <vt:lpstr>Over 100 Years of Experience</vt:lpstr>
      <vt:lpstr>Experienced Leadership Team</vt:lpstr>
      <vt:lpstr>Experienced Leadership Team</vt:lpstr>
      <vt:lpstr>Evolving Expertise</vt:lpstr>
      <vt:lpstr>Our Expertise in Real Estate Management</vt:lpstr>
      <vt:lpstr>AI Technology for Maintenance Optimization</vt:lpstr>
      <vt:lpstr>Reduction in Maintenance Costs: This chart shows a significant decrease in maintenance costs over time after the implementation of AI, illustrating a 40% reduction. Other projects have indicated up to 70% reduction in maintenance costs</vt:lpstr>
      <vt:lpstr>Increase in Equipment Uptime: This chart demonstrates a 10% improvement in equipmenet uptime due to the use of predictive maintenance powered by AI</vt:lpstr>
      <vt:lpstr>Reduction in Emergency Repairs: The final chart highlights a 50% reduction in emergency repairs after AI implementation, showing how predictive maintenance can prevent costly and unexpected breakdowns</vt:lpstr>
      <vt:lpstr>Benefits to Westpark</vt:lpstr>
      <vt:lpstr>Implementation Plan</vt:lpstr>
      <vt:lpstr>Next Steps</vt:lpstr>
      <vt:lpstr>Questions and Answers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Lloyd Collins</dc:creator>
  <cp:lastModifiedBy>Lloyd Collins</cp:lastModifiedBy>
  <cp:revision>42</cp:revision>
  <dcterms:created xsi:type="dcterms:W3CDTF">2024-08-09T23:13:07Z</dcterms:created>
  <dcterms:modified xsi:type="dcterms:W3CDTF">2024-08-14T20:04:28Z</dcterms:modified>
</cp:coreProperties>
</file>